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7" r:id="rId5"/>
    <p:sldId id="259" r:id="rId6"/>
    <p:sldId id="263" r:id="rId7"/>
    <p:sldId id="264" r:id="rId8"/>
    <p:sldId id="260" r:id="rId9"/>
    <p:sldId id="265" r:id="rId10"/>
    <p:sldId id="266" r:id="rId11"/>
    <p:sldId id="261" r:id="rId12"/>
    <p:sldId id="262" r:id="rId1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01ED6B-2923-48CF-A88B-8D0FDE602A3C}" v="1475" dt="2024-02-02T08:12:21.584"/>
    <p1510:client id="{BF680BE4-1A5B-4C7B-A805-A65573E18337}" v="1" dt="2024-02-02T08:14:25.315"/>
    <p1510:client id="{C7782717-ACEF-42FD-A7D3-3A91CBAF0473}" v="4" dt="2024-02-02T08:11:03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793" autoAdjust="0"/>
  </p:normalViewPr>
  <p:slideViewPr>
    <p:cSldViewPr snapToGrid="0">
      <p:cViewPr varScale="1">
        <p:scale>
          <a:sx n="52" d="100"/>
          <a:sy n="52" d="100"/>
        </p:scale>
        <p:origin x="11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645fe66c5ba382a/SO/SO5/T-test%20p&#229;%20standardkurve%20i%20kem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/>
              <a:t>Standardkurve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>
        <c:manualLayout>
          <c:layoutTarget val="inner"/>
          <c:xMode val="edge"/>
          <c:yMode val="edge"/>
          <c:x val="0.1336441877565035"/>
          <c:y val="0.24072467557161192"/>
          <c:w val="0.82634936625215816"/>
          <c:h val="0.44093901653796125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a-DK"/>
                </a:p>
              </c:txPr>
            </c:trendlineLbl>
          </c:trendline>
          <c:xVal>
            <c:numRef>
              <c:f>'Ark1'!$A$11:$A$16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xVal>
          <c:yVal>
            <c:numRef>
              <c:f>'Ark1'!$B$11:$B$16</c:f>
              <c:numCache>
                <c:formatCode>General</c:formatCode>
                <c:ptCount val="6"/>
                <c:pt idx="0">
                  <c:v>1.4153148129999999E-2</c:v>
                </c:pt>
                <c:pt idx="1">
                  <c:v>2.34483274772E-2</c:v>
                </c:pt>
                <c:pt idx="2">
                  <c:v>5.4600739829400002E-2</c:v>
                </c:pt>
                <c:pt idx="3">
                  <c:v>8.4513700704899997E-2</c:v>
                </c:pt>
                <c:pt idx="4">
                  <c:v>0.10374861057400001</c:v>
                </c:pt>
                <c:pt idx="5">
                  <c:v>0.11799999999999999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95CA-4721-B432-76D04EF85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9308976"/>
        <c:axId val="1057408432"/>
      </c:scatterChart>
      <c:valAx>
        <c:axId val="8893089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a-DK" baseline="0"/>
                  <a:t>Koncentration (mg/L)</a:t>
                </a:r>
                <a:endParaRPr lang="da-DK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057408432"/>
        <c:crosses val="autoZero"/>
        <c:crossBetween val="midCat"/>
      </c:valAx>
      <c:valAx>
        <c:axId val="105740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a-DK"/>
                  <a:t>Absorbans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8893089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/>
              <a:t>Standardkurve for Brilliant</a:t>
            </a:r>
            <a:r>
              <a:rPr lang="da-DK" baseline="0"/>
              <a:t> Blue</a:t>
            </a:r>
            <a:endParaRPr lang="da-DK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1.7926524912366782E-2"/>
                  <c:y val="-2.0656565656565679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aseline="0"/>
                      <a:t>y = 0,13x + 0,079</a:t>
                    </a:r>
                    <a:br>
                      <a:rPr lang="en-US" sz="2000" baseline="0"/>
                    </a:br>
                    <a:r>
                      <a:rPr lang="en-US" sz="2000" baseline="0"/>
                      <a:t>R² = 0,99</a:t>
                    </a:r>
                    <a:endParaRPr lang="en-US" sz="200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a-DK"/>
                </a:p>
              </c:txPr>
            </c:trendlineLbl>
          </c:trendline>
          <c:xVal>
            <c:numRef>
              <c:f>'Ark1'!$A$2:$A$6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xVal>
          <c:yVal>
            <c:numRef>
              <c:f>'Ark1'!$B$2:$B$6</c:f>
              <c:numCache>
                <c:formatCode>General</c:formatCode>
                <c:ptCount val="5"/>
                <c:pt idx="0">
                  <c:v>0.320195067587</c:v>
                </c:pt>
                <c:pt idx="1">
                  <c:v>0.615343192727</c:v>
                </c:pt>
                <c:pt idx="2">
                  <c:v>0.951233482548</c:v>
                </c:pt>
                <c:pt idx="3">
                  <c:v>1.1631000229199999</c:v>
                </c:pt>
                <c:pt idx="4">
                  <c:v>1.3449194124199999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852-4C24-A7C8-284D04946C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51730735"/>
        <c:axId val="1626931967"/>
      </c:scatterChart>
      <c:valAx>
        <c:axId val="1551730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a-DK"/>
                  <a:t>Koncentrationen, [A]</a:t>
                </a:r>
                <a:r>
                  <a:rPr lang="da-DK" baseline="0"/>
                  <a:t> (mg/L)</a:t>
                </a:r>
                <a:endParaRPr lang="da-DK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626931967"/>
        <c:crosses val="autoZero"/>
        <c:crossBetween val="midCat"/>
      </c:valAx>
      <c:valAx>
        <c:axId val="16269319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a-DK"/>
                  <a:t>Absorbans</a:t>
                </a:r>
                <a:r>
                  <a:rPr lang="da-DK" baseline="0"/>
                  <a:t> A</a:t>
                </a:r>
                <a:endParaRPr lang="da-DK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5173073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A98E5-F78F-42AC-95E7-1CBA2AD70DB1}" type="datetimeFigureOut">
              <a:rPr lang="da-DK" smtClean="0"/>
              <a:t>21-03-2024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AF908-55E6-4755-8903-22F061FB03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0387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7AF908-55E6-4755-8903-22F061FB0337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22882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7AF908-55E6-4755-8903-22F061FB0337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9757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2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7AF908-55E6-4755-8903-22F061FB0337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7746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7AF908-55E6-4755-8903-22F061FB0337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8562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7AF908-55E6-4755-8903-22F061FB0337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7765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a-DK" sz="1800" b="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7AF908-55E6-4755-8903-22F061FB0337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5778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7AF908-55E6-4755-8903-22F061FB0337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8896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dsholder til not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Pladsholder til not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Aske</a:t>
                </a:r>
              </a:p>
              <a:p>
                <a:r>
                  <a:rPr lang="da-DK" noProof="0" dirty="0"/>
                  <a:t>Skæringen med y-aksen, 0,079, kunne måske indikere upræcise malinger, men vi antager at det er tilstrækkeligt tæt på 0</a:t>
                </a:r>
              </a:p>
              <a:p>
                <a:r>
                  <a:rPr lang="da-DK" noProof="0" dirty="0"/>
                  <a:t> </a:t>
                </a:r>
                <a:r>
                  <a:rPr lang="da-DK" b="0" i="0" noProof="0">
                    <a:latin typeface="Cambria Math" panose="02040503050406030204" pitchFamily="18" charset="0"/>
                  </a:rPr>
                  <a:t>𝐴=0,13·[𝐴]+0,079 ⟺[𝐴]=(𝐴−0,079)/0,13</a:t>
                </a:r>
                <a:endParaRPr lang="da-DK" b="0" noProof="0" dirty="0"/>
              </a:p>
              <a:p>
                <a:r>
                  <a:rPr lang="da-DK" b="0" noProof="0" dirty="0"/>
                  <a:t>Der er mere </a:t>
                </a:r>
                <a:r>
                  <a:rPr lang="da-DK" b="0" noProof="0" dirty="0" err="1"/>
                  <a:t>FCF</a:t>
                </a:r>
                <a:r>
                  <a:rPr lang="da-DK" b="0" noProof="0" dirty="0"/>
                  <a:t> i </a:t>
                </a:r>
                <a:r>
                  <a:rPr lang="da-DK" b="0" noProof="0" dirty="0" err="1"/>
                  <a:t>OneEdge</a:t>
                </a:r>
                <a:r>
                  <a:rPr lang="da-DK" b="0" noProof="0" dirty="0"/>
                  <a:t> end i </a:t>
                </a:r>
                <a:r>
                  <a:rPr lang="da-DK" b="0" noProof="0" dirty="0" err="1"/>
                  <a:t>Powerrade</a:t>
                </a:r>
                <a:endParaRPr lang="da-DK" b="0" noProof="0" dirty="0"/>
              </a:p>
              <a:p>
                <a:endParaRPr lang="da-DK" noProof="0" dirty="0"/>
              </a:p>
            </p:txBody>
          </p:sp>
        </mc:Fallback>
      </mc:AlternateContent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7AF908-55E6-4755-8903-22F061FB0337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5572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7AF908-55E6-4755-8903-22F061FB0337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5687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200" kern="100" noProof="0" dirty="0">
              <a:solidFill>
                <a:schemeClr val="tx1"/>
              </a:solidFill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7AF908-55E6-4755-8903-22F061FB0337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9167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7AF908-55E6-4755-8903-22F061FB0337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3080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dsholder til not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Pladsholder til not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Aske</a:t>
                </a:r>
              </a:p>
              <a:p>
                <a:r>
                  <a:rPr lang="da-DK" baseline="0" dirty="0"/>
                  <a:t> </a:t>
                </a:r>
                <a:r>
                  <a:rPr lang="da-DK" b="0" i="0" baseline="0">
                    <a:latin typeface="Cambria Math" panose="02040503050406030204" pitchFamily="18" charset="0"/>
                  </a:rPr>
                  <a:t>𝐻_0</a:t>
                </a:r>
                <a:r>
                  <a:rPr lang="da-DK" dirty="0"/>
                  <a:t>: den empiriske strækning er</a:t>
                </a:r>
                <a:r>
                  <a:rPr lang="da-DK" baseline="0" dirty="0"/>
                  <a:t> statistisk set lig med </a:t>
                </a:r>
                <a:r>
                  <a:rPr lang="da-DK" baseline="0" dirty="0" err="1"/>
                  <a:t>med</a:t>
                </a:r>
                <a:r>
                  <a:rPr lang="da-DK" baseline="0" dirty="0"/>
                  <a:t> </a:t>
                </a:r>
                <a:r>
                  <a:rPr lang="da-DK" dirty="0"/>
                  <a:t>den</a:t>
                </a:r>
                <a:r>
                  <a:rPr lang="da-DK" baseline="0" dirty="0"/>
                  <a:t> teoretiske strækning</a:t>
                </a:r>
              </a:p>
              <a:p>
                <a:r>
                  <a:rPr lang="da-DK" baseline="0" dirty="0"/>
                  <a:t> </a:t>
                </a:r>
                <a:r>
                  <a:rPr lang="da-DK" b="0" i="0" baseline="0">
                    <a:latin typeface="Cambria Math" panose="02040503050406030204" pitchFamily="18" charset="0"/>
                  </a:rPr>
                  <a:t>𝐻_0:µ=𝑥 ̅</a:t>
                </a:r>
                <a:endParaRPr lang="da-DK" dirty="0"/>
              </a:p>
              <a:p>
                <a:r>
                  <a:rPr lang="da-DK" dirty="0"/>
                  <a:t>Resultat: </a:t>
                </a:r>
                <a:r>
                  <a:rPr lang="da-DK" sz="1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der er IKKE en statistisk signifikant forskel ml. teoretisk og empirisk middelværdi</a:t>
                </a:r>
                <a:endParaRPr lang="da-DK" dirty="0"/>
              </a:p>
            </p:txBody>
          </p:sp>
        </mc:Fallback>
      </mc:AlternateContent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7AF908-55E6-4755-8903-22F061FB0337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433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7C8217-9AE2-7874-F8E2-282D492F6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1D2A757-37C2-0E44-3906-5423C4BEF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6749FCA-10D5-8830-82E9-4AE0DB56B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530A-2AFE-4D7F-BE8A-EC69B34F6FBA}" type="datetimeFigureOut">
              <a:rPr lang="da-DK" smtClean="0"/>
              <a:t>21-03-2024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5922829-77F9-0FF3-6E84-69E7BCD86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44809E5-48EA-5611-78D2-A220B2912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6B87-7054-420E-8F89-A8D643CDA9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369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DC05A-37CA-3B75-25C2-9535A2E05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8F36464-6B6B-3D8B-18A7-FA7682C96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D47F435-8E99-301A-ABED-1FE2D46ED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530A-2AFE-4D7F-BE8A-EC69B34F6FBA}" type="datetimeFigureOut">
              <a:rPr lang="da-DK" smtClean="0"/>
              <a:t>21-03-2024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7C6C50A-DF3D-AD46-C5FC-B9142C40E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EB7A8FC-DCAD-5216-512C-A0EB059EE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6B87-7054-420E-8F89-A8D643CDA9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48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524BE364-0099-8CB8-DCF7-7D71A58C4C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E95022B-448E-62E0-77D0-4543DEA53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4E39C13-F51C-59B0-BBE4-25045A606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530A-2AFE-4D7F-BE8A-EC69B34F6FBA}" type="datetimeFigureOut">
              <a:rPr lang="da-DK" smtClean="0"/>
              <a:t>21-03-2024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A05F307-6020-ACAC-DA23-371EAD578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5AEDE00-4C03-0911-8458-7359DF8B9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6B87-7054-420E-8F89-A8D643CDA9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390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1F89E8-6504-4C82-97C4-C8F0F877B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E782CCD-786C-AD68-029D-55E6CD5DA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B015E02-0EE6-9BEA-3430-C2FF8FC1E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530A-2AFE-4D7F-BE8A-EC69B34F6FBA}" type="datetimeFigureOut">
              <a:rPr lang="da-DK" smtClean="0"/>
              <a:t>21-03-2024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4C1F230-9009-3E24-7A1B-12F102C2B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515CEC9-5DA6-3D86-42C8-DBDB7799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6B87-7054-420E-8F89-A8D643CDA9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54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854EF1-43BF-EF6F-AB22-18301BDF0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D4EFD2C-3932-47C3-AE5B-CA6171219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E3DC55B-8C03-8C3A-1F25-D116D3B6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530A-2AFE-4D7F-BE8A-EC69B34F6FBA}" type="datetimeFigureOut">
              <a:rPr lang="da-DK" smtClean="0"/>
              <a:t>21-03-2024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F6C7CEC-4833-2FE7-8DCD-1A341C262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68666F-FA0B-365B-0B67-D73F8BC5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6B87-7054-420E-8F89-A8D643CDA9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568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39ACCE-F916-B993-8501-A2D7CAC9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0A6EC8C-3916-DEE8-4B00-30718FC939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A66D88C-0836-D6B1-6E8A-3C8C13D13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328F19C-1F19-3FBC-A196-6C75CC762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530A-2AFE-4D7F-BE8A-EC69B34F6FBA}" type="datetimeFigureOut">
              <a:rPr lang="da-DK" smtClean="0"/>
              <a:t>21-03-2024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9A525CB-2A8A-3D62-05E5-5B23BFA92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5D89208-BDFC-AB30-06E6-7FDBDC6E1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6B87-7054-420E-8F89-A8D643CDA9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686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615F45-5750-4568-F495-465DBD5C3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3B6C9D8-05D1-BE9B-85B7-DBD929752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50050C9-174D-C3CA-B339-015433AA6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9679691C-FBCD-0726-DA68-9BBB7CD9F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BA63D14-B334-CA6D-B662-8A8E4BC42B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F1B9760-988F-6451-7074-C1827F7B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530A-2AFE-4D7F-BE8A-EC69B34F6FBA}" type="datetimeFigureOut">
              <a:rPr lang="da-DK" smtClean="0"/>
              <a:t>21-03-2024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6B115CFA-AD94-4027-E0E6-F725D8216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ABCE4A71-C79A-7DF9-8FFB-287189E28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6B87-7054-420E-8F89-A8D643CDA9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361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B93770-144D-78E5-AAE3-64CAC073C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131BEAD-6F23-523E-F837-81116EBC4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530A-2AFE-4D7F-BE8A-EC69B34F6FBA}" type="datetimeFigureOut">
              <a:rPr lang="da-DK" smtClean="0"/>
              <a:t>21-03-2024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0EFB24A-4C48-DDFB-9A7B-F7045F37F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5EA5776-8656-F610-BF27-04ABF9B32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6B87-7054-420E-8F89-A8D643CDA9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109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35C31C9-8FFB-CDBB-D2A3-7E015CB2B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530A-2AFE-4D7F-BE8A-EC69B34F6FBA}" type="datetimeFigureOut">
              <a:rPr lang="da-DK" smtClean="0"/>
              <a:t>21-03-2024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3FBD20-939C-C75E-B243-318DCE33A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ECDEAF0C-7774-18A0-C423-9B786DB72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6B87-7054-420E-8F89-A8D643CDA9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906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E05B3D-D788-72BD-D6E6-CC1894E1B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492C36F-494F-6A3A-B2C1-0AF60F18F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BDF5DC1-1279-9E43-3495-F6CC68C35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B7CFBB0-EB60-EF07-04A2-60A837CF6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530A-2AFE-4D7F-BE8A-EC69B34F6FBA}" type="datetimeFigureOut">
              <a:rPr lang="da-DK" smtClean="0"/>
              <a:t>21-03-2024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E055B17-3008-1EAA-2688-D7E38BDB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A285F98-CC19-2BDB-BA40-87EF874BA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6B87-7054-420E-8F89-A8D643CDA9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344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6B8E34-5460-6DD7-BD67-C2D3BF067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486309E-670C-4C4D-B007-08B80A4B7A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9689732-C00B-65F4-2168-735FBB680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80FB8-6456-43E3-002B-F9A0A132D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530A-2AFE-4D7F-BE8A-EC69B34F6FBA}" type="datetimeFigureOut">
              <a:rPr lang="da-DK" smtClean="0"/>
              <a:t>21-03-2024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AA92AB9-ACF7-3614-D26D-56836F9B9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07198C4-A71F-963F-A34A-0A825793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6B87-7054-420E-8F89-A8D643CDA9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837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4B594CC-6AE7-1638-DFD5-C9A191B6A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2767CA0-E2A4-4B42-EB73-735947105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D42F5CB-DAB6-355A-2E17-B194D1CA46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3530A-2AFE-4D7F-BE8A-EC69B34F6FBA}" type="datetimeFigureOut">
              <a:rPr lang="da-DK" smtClean="0"/>
              <a:t>21-03-2024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A62740-E9AA-B26F-9CD8-2160CACD0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7D5486D-393D-34D8-5A36-A2FD75600E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6B87-7054-420E-8F89-A8D643CDA9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737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noter.dk/index.php?pageID=64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Brilliant_blue_FCF" TargetMode="External"/><Relationship Id="rId4" Type="http://schemas.openxmlformats.org/officeDocument/2006/relationships/hyperlink" Target="https://statnoter.dk/index.php?pageID=6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577FF9-3543-4875-815D-3D87BD8A2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65A1FE3-FB87-1DCF-A2CF-26CCC6471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815" y="798703"/>
            <a:ext cx="5221185" cy="3072015"/>
          </a:xfrm>
        </p:spPr>
        <p:txBody>
          <a:bodyPr anchor="b">
            <a:normAutofit/>
          </a:bodyPr>
          <a:lstStyle/>
          <a:p>
            <a:r>
              <a:rPr lang="da-DK"/>
              <a:t>SO5: Modeller i kemi og fysik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6F244A8-14CC-AAB6-BDAC-AA4F2C869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148" y="3962792"/>
            <a:ext cx="5221185" cy="2102108"/>
          </a:xfrm>
        </p:spPr>
        <p:txBody>
          <a:bodyPr anchor="t">
            <a:normAutofit/>
          </a:bodyPr>
          <a:lstStyle/>
          <a:p>
            <a:r>
              <a:rPr lang="da-DK" dirty="0">
                <a:solidFill>
                  <a:srgbClr val="0070C0"/>
                </a:solidFill>
              </a:rPr>
              <a:t>Elevnavne fjernet</a:t>
            </a:r>
          </a:p>
          <a:p>
            <a:r>
              <a:rPr lang="da-DK" dirty="0"/>
              <a:t>02-02-2024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69EEC-E12F-4856-B407-02B2813A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F860788-3A6A-45A3-B3F1-06F159665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1E3393-B852-4883-B778-ED3525112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9853D09-4205-4CC7-83EB-288E886A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D040B79-3E73-4A31-840D-D6B9C9FDF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56C6AE5-3F8B-42AC-9EA4-1B686A11E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75C129D-12BF-9700-2C26-640A168186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9605315"/>
              </p:ext>
            </p:extLst>
          </p:nvPr>
        </p:nvGraphicFramePr>
        <p:xfrm>
          <a:off x="6970815" y="1146591"/>
          <a:ext cx="4602138" cy="2294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1375760147" descr="Et billede, der indeholder linje/række, diagram, skærmbillede&#10;&#10;Automatisk genereret beskrivelse">
            <a:extLst>
              <a:ext uri="{FF2B5EF4-FFF2-40B4-BE49-F238E27FC236}">
                <a16:creationId xmlns:a16="http://schemas.microsoft.com/office/drawing/2014/main" id="{90DADCEE-D3E1-282C-5C6C-20AA3620247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11074" y="3627699"/>
            <a:ext cx="5221185" cy="180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1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ysik 3 - En komplett sammanfattning till Fysik 3! – FysikStugan">
            <a:extLst>
              <a:ext uri="{FF2B5EF4-FFF2-40B4-BE49-F238E27FC236}">
                <a16:creationId xmlns:a16="http://schemas.microsoft.com/office/drawing/2014/main" id="{B5D5D472-62DC-E9C7-9868-87442EE203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1030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876152C-2D03-6345-B69F-012F9224B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a-DK"/>
              <a:t>Modeller i fysik – vurdering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011462-F03B-3DD1-B676-E3A21B274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da-DK" b="1" ker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Fordele</a:t>
            </a:r>
            <a:r>
              <a:rPr lang="da-DK" ker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da-DK" kern="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da-DK" ker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da-DK" ker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impel </a:t>
            </a:r>
            <a:r>
              <a:rPr lang="da-DK" ker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og </a:t>
            </a:r>
            <a:r>
              <a:rPr lang="da-DK" ker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bygger på velkendte fysiske love</a:t>
            </a:r>
            <a:endParaRPr lang="da-DK" kern="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da-DK" ker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da-DK" ker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urde let kun tilpasses lignende eksperimenter</a:t>
            </a:r>
            <a:endParaRPr lang="da-DK" kern="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da-DK" b="1" ker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Ulemper</a:t>
            </a:r>
            <a:r>
              <a:rPr lang="da-DK" ker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(idealiseringer/antagelser):</a:t>
            </a:r>
            <a:endParaRPr lang="da-DK" kern="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da-DK" ker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</a:t>
            </a:r>
            <a:r>
              <a:rPr lang="da-DK" ker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ynamisk friktionskoefficient antages 1/3 lavere end den statiske</a:t>
            </a:r>
            <a:endParaRPr lang="da-DK" kern="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da-DK" ker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Friktionskoefficienten antages at være ens for skråplanet og det vandrette plan</a:t>
            </a:r>
            <a:endParaRPr lang="da-DK" kern="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da-DK" ker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Ser bort fra </a:t>
            </a:r>
            <a:r>
              <a:rPr lang="da-DK" ker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luftmodstand og ujævnheder i overfladen</a:t>
            </a:r>
            <a:endParaRPr lang="da-DK" kern="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5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2" name="Rectangle 4111">
            <a:extLst>
              <a:ext uri="{FF2B5EF4-FFF2-40B4-BE49-F238E27FC236}">
                <a16:creationId xmlns:a16="http://schemas.microsoft.com/office/drawing/2014/main" id="{6ECA6DCB-B7E1-40A9-9524-540C6DA40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34DF85-4948-5944-662B-D5CEC3895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da-DK" sz="4000"/>
              <a:t>Konklusion</a:t>
            </a:r>
          </a:p>
        </p:txBody>
      </p:sp>
      <p:grpSp>
        <p:nvGrpSpPr>
          <p:cNvPr id="4114" name="Group 4113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4115" name="Rectangle 411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6" name="Rectangle 411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18" name="Rectangle 411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6209AE6-5263-2E1B-AAFD-C0E7FC9CC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5762144" cy="3979585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SzPts val="1100"/>
              <a:buNone/>
            </a:pPr>
            <a:r>
              <a:rPr lang="da-DK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Kemi</a:t>
            </a:r>
          </a:p>
          <a:p>
            <a:pPr>
              <a:buSzPts val="1100"/>
            </a:pPr>
            <a:r>
              <a:rPr lang="da-DK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Regressionsmodel med stærk lineær sammenhæng, bekræfter modellens pålidelighed</a:t>
            </a:r>
          </a:p>
          <a:p>
            <a:pPr>
              <a:buSzPts val="1100"/>
            </a:pPr>
            <a:r>
              <a:rPr lang="da-DK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T-test: forkaster nulhypotese (=signifikant forskel)</a:t>
            </a:r>
          </a:p>
          <a:p>
            <a:pPr marL="0" indent="0">
              <a:buSzPts val="1100"/>
              <a:buNone/>
            </a:pPr>
            <a:endParaRPr lang="da-DK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SzPts val="1100"/>
              <a:buNone/>
            </a:pPr>
            <a:r>
              <a:rPr lang="da-DK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Fysik</a:t>
            </a:r>
          </a:p>
          <a:p>
            <a:pPr>
              <a:spcAft>
                <a:spcPts val="800"/>
              </a:spcAft>
              <a:buSzPts val="1100"/>
            </a:pPr>
            <a:r>
              <a:rPr lang="da-DK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T-test: accept af nulhypotese (=ingen signifikant forskel)</a:t>
            </a:r>
          </a:p>
          <a:p>
            <a:pPr>
              <a:spcAft>
                <a:spcPts val="800"/>
              </a:spcAft>
              <a:buSzPts val="1100"/>
            </a:pPr>
            <a:r>
              <a:rPr lang="da-DK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Antyder, at modellen var en god beskrivelse af systemets fysiske adfærd (til trods for diverse antagelser)</a:t>
            </a:r>
          </a:p>
          <a:p>
            <a:endParaRPr lang="da-DK" sz="1700" dirty="0"/>
          </a:p>
        </p:txBody>
      </p:sp>
      <p:sp>
        <p:nvSpPr>
          <p:cNvPr id="4120" name="Rectangle 4119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2" name="Rectangle 412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990750328" descr="Ingen tilgængelig beskrivelse.">
            <a:extLst>
              <a:ext uri="{FF2B5EF4-FFF2-40B4-BE49-F238E27FC236}">
                <a16:creationId xmlns:a16="http://schemas.microsoft.com/office/drawing/2014/main" id="{218B4B00-FC75-4B2F-4637-F223167574A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83423" y="581892"/>
            <a:ext cx="4397433" cy="2518756"/>
          </a:xfrm>
          <a:prstGeom prst="rect">
            <a:avLst/>
          </a:prstGeom>
          <a:noFill/>
        </p:spPr>
      </p:pic>
      <p:sp>
        <p:nvSpPr>
          <p:cNvPr id="4124" name="Rectangle 4123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665459391" descr="Et billede, der indeholder tekst, diagram, origami&#10;&#10;Automatisk genereret beskrivelse">
            <a:extLst>
              <a:ext uri="{FF2B5EF4-FFF2-40B4-BE49-F238E27FC236}">
                <a16:creationId xmlns:a16="http://schemas.microsoft.com/office/drawing/2014/main" id="{BA9B57ED-B63F-9D07-6A53-8375ADAD839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7083423" y="3707894"/>
            <a:ext cx="4395569" cy="251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325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399B8-A363-011E-BB33-0E253C434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Litteraturliste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621AE89-2DA1-DF90-3A44-96815E7CEE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654364" cy="422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Lund, B. M., </a:t>
            </a:r>
            <a:r>
              <a:rPr kumimoji="0" lang="da-DK" altLang="da-DK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Kraaer</a:t>
            </a: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J., &amp; Holck, P. (2023). </a:t>
            </a:r>
            <a:r>
              <a:rPr kumimoji="0" lang="da-DK" altLang="da-DK" sz="2000" b="0" i="1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Orbit</a:t>
            </a:r>
            <a:r>
              <a:rPr kumimoji="0" lang="da-DK" altLang="da-DK" sz="20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 htx/eux.</a:t>
            </a: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Århus: Systime.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Myging</a:t>
            </a: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H., Nielsen, V. O., &amp; Axelsen, V. (2010). Basiskemi B. </a:t>
            </a:r>
            <a:r>
              <a:rPr kumimoji="0" lang="da-DK" altLang="da-DK" sz="20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Haase &amp; Søns Forlag</a:t>
            </a: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Noter i statistik (1). (26. januar 2024). </a:t>
            </a:r>
            <a:r>
              <a:rPr kumimoji="0" lang="da-DK" altLang="da-DK" sz="20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t-test</a:t>
            </a: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Hentet fra statnoter.dk: </a:t>
            </a: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https://statnoter.dk/index.php?pageID=64</a:t>
            </a:r>
            <a:endParaRPr kumimoji="0" lang="da-DK" altLang="da-D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Noter i statistik (2). (26. januar 2024). </a:t>
            </a:r>
            <a:r>
              <a:rPr kumimoji="0" lang="da-DK" altLang="da-DK" sz="20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Princippet bag statistisk hypotesetest</a:t>
            </a: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Hentet fra statnoter.dk: </a:t>
            </a: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https://statnoter.dk/index.php?pageID=65</a:t>
            </a:r>
            <a:endParaRPr kumimoji="0" lang="da-DK" altLang="da-D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Parbo, H., &amp; </a:t>
            </a:r>
            <a:r>
              <a:rPr kumimoji="0" lang="da-DK" altLang="da-DK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Nyvad</a:t>
            </a: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A. (2022). </a:t>
            </a:r>
            <a:r>
              <a:rPr kumimoji="0" lang="da-DK" altLang="da-DK" sz="20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Kend kemien 3.</a:t>
            </a: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da-DK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Århus</a:t>
            </a:r>
            <a:r>
              <a:rPr kumimoji="0" lang="en-US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kumimoji="0" lang="en-US" altLang="da-DK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Systime</a:t>
            </a:r>
            <a:r>
              <a:rPr kumimoji="0" lang="en-US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Wikipedia. (5. </a:t>
            </a:r>
            <a:r>
              <a:rPr kumimoji="0" lang="en-US" altLang="da-DK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januar</a:t>
            </a:r>
            <a:r>
              <a:rPr kumimoji="0" lang="en-US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2024). </a:t>
            </a:r>
            <a:r>
              <a:rPr kumimoji="0" lang="en-US" altLang="da-DK" sz="20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Brilliant blue </a:t>
            </a:r>
            <a:r>
              <a:rPr kumimoji="0" lang="en-US" altLang="da-DK" sz="2000" b="0" i="1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FCF</a:t>
            </a:r>
            <a:r>
              <a:rPr kumimoji="0" lang="en-US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Hentet fra wikipedia.org: </a:t>
            </a:r>
            <a:r>
              <a:rPr kumimoji="0" lang="da-DK" alt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https://en.wikipedia.org/wiki/Brilliant_blue_FCF</a:t>
            </a:r>
            <a:endParaRPr kumimoji="0" lang="da-DK" altLang="da-D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248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Nærbillede af kolber med opløsninger på en hylde i et laboratorium">
            <a:extLst>
              <a:ext uri="{FF2B5EF4-FFF2-40B4-BE49-F238E27FC236}">
                <a16:creationId xmlns:a16="http://schemas.microsoft.com/office/drawing/2014/main" id="{C7804BB1-BB1B-8D09-69A0-EDE5A552BC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F92C83A-68F9-DA62-FC94-A2A20AC98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da-DK" sz="4000"/>
              <a:t>Indhold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B8EBA91-297A-5925-6121-A3C3E24E7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3843"/>
            <a:ext cx="4224130" cy="4399032"/>
          </a:xfrm>
        </p:spPr>
        <p:txBody>
          <a:bodyPr>
            <a:normAutofit lnSpcReduction="10000"/>
          </a:bodyPr>
          <a:lstStyle/>
          <a:p>
            <a:r>
              <a:rPr lang="da-DK" sz="2000"/>
              <a:t>Introduktion</a:t>
            </a:r>
          </a:p>
          <a:p>
            <a:r>
              <a:rPr lang="da-DK" sz="2000"/>
              <a:t>Modeller i kemi</a:t>
            </a:r>
          </a:p>
          <a:p>
            <a:pPr lvl="1"/>
            <a:r>
              <a:rPr lang="da-DK" sz="2000"/>
              <a:t>Forklaringsmodel</a:t>
            </a:r>
          </a:p>
          <a:p>
            <a:pPr lvl="1"/>
            <a:r>
              <a:rPr lang="da-DK" sz="2000"/>
              <a:t>Regressionsmodel</a:t>
            </a:r>
          </a:p>
          <a:p>
            <a:pPr lvl="1"/>
            <a:r>
              <a:rPr lang="da-DK" sz="2000"/>
              <a:t>Statistisk analyse</a:t>
            </a:r>
          </a:p>
          <a:p>
            <a:pPr lvl="1"/>
            <a:r>
              <a:rPr lang="da-DK" sz="2000"/>
              <a:t>Vurdering</a:t>
            </a:r>
          </a:p>
          <a:p>
            <a:r>
              <a:rPr lang="da-DK" sz="2000"/>
              <a:t>Modeller i fysik</a:t>
            </a:r>
          </a:p>
          <a:p>
            <a:pPr lvl="1"/>
            <a:r>
              <a:rPr lang="da-DK" sz="2000"/>
              <a:t>Forklarings- og matematisk model</a:t>
            </a:r>
          </a:p>
          <a:p>
            <a:pPr lvl="1"/>
            <a:r>
              <a:rPr lang="da-DK" sz="2000"/>
              <a:t>Statistisk analyse</a:t>
            </a:r>
          </a:p>
          <a:p>
            <a:pPr lvl="1"/>
            <a:r>
              <a:rPr lang="da-DK" sz="2000"/>
              <a:t>Vurdering</a:t>
            </a:r>
          </a:p>
          <a:p>
            <a:r>
              <a:rPr lang="da-DK" sz="2000"/>
              <a:t>Konklusion</a:t>
            </a:r>
          </a:p>
          <a:p>
            <a:r>
              <a:rPr lang="da-DK" sz="2000"/>
              <a:t>Litteraturliste</a:t>
            </a:r>
          </a:p>
        </p:txBody>
      </p:sp>
    </p:spTree>
    <p:extLst>
      <p:ext uri="{BB962C8B-B14F-4D97-AF65-F5344CB8AC3E}">
        <p14:creationId xmlns:p14="http://schemas.microsoft.com/office/powerpoint/2010/main" val="170683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6EEC81-B4F2-9EA6-2616-845419D47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3733" y="548465"/>
            <a:ext cx="6798541" cy="837574"/>
          </a:xfrm>
        </p:spPr>
        <p:txBody>
          <a:bodyPr anchor="b">
            <a:normAutofit/>
          </a:bodyPr>
          <a:lstStyle/>
          <a:p>
            <a:r>
              <a:rPr lang="da-DK" sz="4000"/>
              <a:t>Introduktion</a:t>
            </a:r>
          </a:p>
        </p:txBody>
      </p:sp>
      <p:pic>
        <p:nvPicPr>
          <p:cNvPr id="5" name="Picture 4" descr="En calculus-formel">
            <a:extLst>
              <a:ext uri="{FF2B5EF4-FFF2-40B4-BE49-F238E27FC236}">
                <a16:creationId xmlns:a16="http://schemas.microsoft.com/office/drawing/2014/main" id="{9052045B-C485-64DF-3413-1CFED2F6182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" y="10"/>
            <a:ext cx="4196496" cy="6857990"/>
          </a:xfrm>
          <a:prstGeom prst="rect">
            <a:avLst/>
          </a:prstGeom>
          <a:effectLst/>
        </p:spPr>
      </p:pic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B234D63-B4D6-9146-AEAE-C9BD14DCF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3734" y="1559294"/>
            <a:ext cx="6798539" cy="45557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a-DK"/>
              <a:t>Emnet modeller</a:t>
            </a:r>
          </a:p>
          <a:p>
            <a:pPr>
              <a:lnSpc>
                <a:spcPct val="150000"/>
              </a:lnSpc>
            </a:pPr>
            <a:r>
              <a:rPr lang="da-DK"/>
              <a:t>Typer af modeller anvendt</a:t>
            </a:r>
          </a:p>
          <a:p>
            <a:pPr>
              <a:lnSpc>
                <a:spcPct val="150000"/>
              </a:lnSpc>
            </a:pPr>
            <a:r>
              <a:rPr lang="da-DK"/>
              <a:t>Overordnet formål med forsøg</a:t>
            </a:r>
          </a:p>
        </p:txBody>
      </p:sp>
    </p:spTree>
    <p:extLst>
      <p:ext uri="{BB962C8B-B14F-4D97-AF65-F5344CB8AC3E}">
        <p14:creationId xmlns:p14="http://schemas.microsoft.com/office/powerpoint/2010/main" val="397846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9B83ED-B24E-0B89-9698-808B98061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3745"/>
          </a:xfrm>
        </p:spPr>
        <p:txBody>
          <a:bodyPr>
            <a:normAutofit fontScale="90000"/>
          </a:bodyPr>
          <a:lstStyle/>
          <a:p>
            <a:r>
              <a:rPr lang="da-DK"/>
              <a:t>Modeller i kemi - forklaringsmodel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A0B05BA0-86AB-A2D6-9BCA-2C02CF942EBD}"/>
              </a:ext>
            </a:extLst>
          </p:cNvPr>
          <p:cNvSpPr txBox="1"/>
          <p:nvPr/>
        </p:nvSpPr>
        <p:spPr>
          <a:xfrm>
            <a:off x="1457126" y="6519446"/>
            <a:ext cx="2673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i="1" dirty="0">
                <a:solidFill>
                  <a:schemeClr val="bg2">
                    <a:lumMod val="50000"/>
                  </a:schemeClr>
                </a:solidFill>
              </a:rPr>
              <a:t>Model lavet på Biorender.com</a:t>
            </a:r>
          </a:p>
        </p:txBody>
      </p:sp>
      <p:pic>
        <p:nvPicPr>
          <p:cNvPr id="7" name="Pladsholder til indhold 6" descr="Et billede, der indeholder tekst, skærmbillede, grafisk design, flaske&#10;&#10;Automatisk genereret beskrivelse">
            <a:extLst>
              <a:ext uri="{FF2B5EF4-FFF2-40B4-BE49-F238E27FC236}">
                <a16:creationId xmlns:a16="http://schemas.microsoft.com/office/drawing/2014/main" id="{C4C8849E-7387-617D-48A0-20296556A3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7126" y="728870"/>
            <a:ext cx="9015207" cy="6309882"/>
          </a:xfrm>
        </p:spPr>
      </p:pic>
    </p:spTree>
    <p:extLst>
      <p:ext uri="{BB962C8B-B14F-4D97-AF65-F5344CB8AC3E}">
        <p14:creationId xmlns:p14="http://schemas.microsoft.com/office/powerpoint/2010/main" val="1144503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0876D-2FC5-B29D-FEE4-9BFD5F3B4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398" y="963827"/>
            <a:ext cx="3434181" cy="864968"/>
          </a:xfrm>
        </p:spPr>
        <p:txBody>
          <a:bodyPr anchor="t">
            <a:normAutofit fontScale="90000"/>
          </a:bodyPr>
          <a:lstStyle/>
          <a:p>
            <a:r>
              <a:rPr lang="da-DK" sz="3200" dirty="0"/>
              <a:t>Modeller i kemi - regressionsmodel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D7575E-88D2-B771-681D-46A7E5541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76457" cy="68580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9EDD1B-F94D-B4E6-ACAA-566B9A26FD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9939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dsholder til indhold 2">
                <a:extLst>
                  <a:ext uri="{FF2B5EF4-FFF2-40B4-BE49-F238E27FC236}">
                    <a16:creationId xmlns:a16="http://schemas.microsoft.com/office/drawing/2014/main" id="{3A7EE9BD-4991-0896-59D8-3660561DB0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153399" y="1828800"/>
                <a:ext cx="3813313" cy="4313584"/>
              </a:xfrm>
            </p:spPr>
            <p:txBody>
              <a:bodyPr>
                <a:normAutofit fontScale="92500"/>
              </a:bodyPr>
              <a:lstStyle/>
              <a:p>
                <a:r>
                  <a:rPr lang="da-DK" sz="2000"/>
                  <a:t>Standardkurve – regressionsmodel</a:t>
                </a:r>
              </a:p>
              <a:p>
                <a:r>
                  <a:rPr lang="da-DK" sz="2000"/>
                  <a:t>Bestemmelse af koncentration </a:t>
                </a:r>
              </a:p>
              <a:p>
                <a:pPr marL="0" indent="0">
                  <a:buNone/>
                </a:pPr>
                <a:endParaRPr lang="da-DK" sz="2000"/>
              </a:p>
              <a:p>
                <a:pPr marL="0" indent="0">
                  <a:lnSpc>
                    <a:spcPct val="130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kern="10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da-DK" sz="1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=0,13·</m:t>
                      </m:r>
                      <m:d>
                        <m:dPr>
                          <m:begChr m:val="["/>
                          <m:endChr m:val="]"/>
                          <m:ctrlP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</m:d>
                      <m:r>
                        <a:rPr lang="da-DK" sz="1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+0,079</m:t>
                      </m:r>
                    </m:oMath>
                  </m:oMathPara>
                </a14:m>
                <a:endParaRPr lang="en-US" sz="1800" i="1" kern="10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30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𝐹𝐶</m:t>
                          </m:r>
                          <m:sSub>
                            <m:sSubPr>
                              <m:ctrlPr>
                                <a:rPr lang="da-DK" sz="18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da-DK" sz="18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da-DK" sz="18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𝑂𝑛𝑒𝐸𝑑𝑔𝑒</m:t>
                              </m:r>
                            </m:sub>
                          </m:sSub>
                        </m:e>
                      </m:d>
                      <m:r>
                        <a:rPr lang="da-DK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1,356−</m:t>
                          </m:r>
                          <m: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0,079</m:t>
                          </m:r>
                        </m:num>
                        <m:den>
                          <m: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0,13</m:t>
                          </m:r>
                        </m:den>
                      </m:f>
                      <m:r>
                        <a:rPr lang="da-DK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=9,823</m:t>
                      </m:r>
                      <m:f>
                        <m:fPr>
                          <m:ctrlP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𝑚𝑔</m:t>
                          </m:r>
                        </m:num>
                        <m:den>
                          <m: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en-US" sz="1800" i="1" kern="10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130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𝐹𝐶</m:t>
                          </m:r>
                          <m:sSub>
                            <m:sSubPr>
                              <m:ctrlPr>
                                <a:rPr lang="da-DK" sz="18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da-DK" sz="18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da-DK" sz="18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𝑃𝑜𝑤𝑒𝑟𝑎𝑑𝑒</m:t>
                              </m:r>
                            </m:sub>
                          </m:sSub>
                        </m:e>
                      </m:d>
                      <m:r>
                        <a:rPr lang="da-DK" sz="1800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0,783−</m:t>
                          </m:r>
                          <m: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0,079</m:t>
                          </m:r>
                        </m:num>
                        <m:den>
                          <m: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0,13</m:t>
                          </m:r>
                        </m:den>
                      </m:f>
                      <m:r>
                        <a:rPr lang="da-DK" sz="1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=5,415</m:t>
                      </m:r>
                      <m:f>
                        <m:fPr>
                          <m:ctrlP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𝑚𝑔</m:t>
                          </m:r>
                        </m:num>
                        <m:den>
                          <m:r>
                            <a:rPr lang="da-DK" sz="1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da-DK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da-DK" sz="2000"/>
              </a:p>
            </p:txBody>
          </p:sp>
        </mc:Choice>
        <mc:Fallback xmlns="">
          <p:sp>
            <p:nvSpPr>
              <p:cNvPr id="3" name="Pladsholder til indhold 2">
                <a:extLst>
                  <a:ext uri="{FF2B5EF4-FFF2-40B4-BE49-F238E27FC236}">
                    <a16:creationId xmlns:a16="http://schemas.microsoft.com/office/drawing/2014/main" id="{3A7EE9BD-4991-0896-59D8-3660561DB0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53399" y="1828800"/>
                <a:ext cx="3813313" cy="4313584"/>
              </a:xfrm>
              <a:blipFill>
                <a:blip r:embed="rId3"/>
                <a:stretch>
                  <a:fillRect l="-1118" t="-1412" r="-1438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C537FB0-40F4-CB2F-4DDE-371FC64E00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7080113"/>
              </p:ext>
            </p:extLst>
          </p:nvPr>
        </p:nvGraphicFramePr>
        <p:xfrm>
          <a:off x="669235" y="702366"/>
          <a:ext cx="6221895" cy="5459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4756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5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Freeform: Shape 17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lede 4" descr="Et billede, der indeholder tekst, Kurve, linje/række, diagram&#10;&#10;Automatisk genereret beskrivelse">
            <a:extLst>
              <a:ext uri="{FF2B5EF4-FFF2-40B4-BE49-F238E27FC236}">
                <a16:creationId xmlns:a16="http://schemas.microsoft.com/office/drawing/2014/main" id="{CC034BC9-F489-B528-2D0B-3FB02018698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1053" y="1939291"/>
            <a:ext cx="4777381" cy="280671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15" name="Arc 19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F9C3CB-E5DF-C0AE-428A-F81F6C241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da-DK"/>
              <a:t>Modeller i kemi – statistisk analyse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dsholder til indhold 2">
                <a:extLst>
                  <a:ext uri="{FF2B5EF4-FFF2-40B4-BE49-F238E27FC236}">
                    <a16:creationId xmlns:a16="http://schemas.microsoft.com/office/drawing/2014/main" id="{D24DFFD7-1E05-0981-E244-BF2146F1AA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1" y="1984443"/>
                <a:ext cx="5257800" cy="4192520"/>
              </a:xfrm>
            </p:spPr>
            <p:txBody>
              <a:bodyPr>
                <a:normAutofit/>
              </a:bodyPr>
              <a:lstStyle/>
              <a:p>
                <a:r>
                  <a:rPr lang="da-DK" sz="2000"/>
                  <a:t>Middelværdierne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a-DK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a-DK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sz="200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a-DK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da-DK" sz="2000"/>
                  <a:t>​ og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a-DK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a-DK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sz="200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a-DK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da-DK" sz="2000"/>
                  <a:t>​), varianserne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a-DK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a-DK" sz="200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a-DK" sz="2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da-DK" sz="20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da-DK" sz="2000"/>
                  <a:t> og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a-DK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a-DK" sz="200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a-DK" sz="20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da-DK" sz="20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da-DK" sz="2000"/>
                  <a:t>), stikprøvestørrelserne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a-DK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sz="200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da-DK" sz="2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a-DK" sz="2000"/>
                  <a:t> og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a-DK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sz="200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da-DK" sz="20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a-DK" sz="2000"/>
                  <a:t>) og fællesvariansen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a-DK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sz="200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a-DK" sz="200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da-DK" sz="2000"/>
                  <a:t>) bestemmes</a:t>
                </a:r>
              </a:p>
              <a:p>
                <a:pPr marL="0" indent="0">
                  <a:buNone/>
                </a:pPr>
                <a:endParaRPr lang="da-DK" sz="2000"/>
              </a:p>
              <a:p>
                <a:r>
                  <a:rPr lang="en-US" sz="2000"/>
                  <a:t>T-test: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a-DK" sz="2000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t</m:t>
                      </m:r>
                      <m:r>
                        <a:rPr lang="da-DK" sz="2000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da-DK" sz="20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da-DK" sz="20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da-DK" sz="2000" i="1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da-DK" sz="2000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a:rPr lang="da-DK" sz="2000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r>
                            <a:rPr lang="da-DK" sz="20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da-DK" sz="20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da-DK" sz="2000" i="1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da-DK" sz="2000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a:rPr lang="da-DK" sz="2000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a-DK" sz="20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da-DK" sz="2000" i="1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da-DK" sz="2000" i="1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da-DK" sz="2000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  <m:t>s</m:t>
                                      </m:r>
                                    </m:e>
                                    <m:sub>
                                      <m:r>
                                        <a:rPr lang="da-DK" sz="2000" i="1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  <m:t>𝑓</m:t>
                                      </m:r>
                                    </m:sub>
                                    <m:sup>
                                      <m:r>
                                        <a:rPr lang="da-DK" sz="2000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da-DK" sz="2000" i="1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da-DK" sz="2000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  <m:t>n</m:t>
                                      </m:r>
                                    </m:e>
                                    <m:sub>
                                      <m:r>
                                        <a:rPr lang="da-DK" sz="2000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da-DK" sz="2000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a-DK" sz="2000" i="1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da-DK" sz="2000" i="1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da-DK" sz="2000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  <m:t>s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da-DK" sz="2000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  <m:t>f</m:t>
                                      </m:r>
                                    </m:sub>
                                    <m:sup>
                                      <m:r>
                                        <a:rPr lang="da-DK" sz="2000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da-DK" sz="2000" i="1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da-DK" sz="2000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  <m:t>n</m:t>
                                      </m:r>
                                    </m:e>
                                    <m:sub>
                                      <m:r>
                                        <a:rPr lang="da-DK" sz="2000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  <m:r>
                        <a:rPr lang="da-DK" sz="20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da-DK" sz="20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da-DK" sz="2000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1,364</m:t>
                          </m:r>
                          <m:r>
                            <a:rPr lang="da-DK" sz="20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−</m:t>
                          </m:r>
                          <m:r>
                            <a:rPr lang="da-DK" sz="2000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0,766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a-DK" sz="20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da-DK" sz="2000" i="1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da-DK" sz="2000" i="1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a-DK" sz="2000" i="1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0,04428</m:t>
                                      </m:r>
                                    </m:e>
                                    <m:sup>
                                      <m:r>
                                        <a:rPr lang="da-DK" sz="2000" i="1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da-DK" sz="2000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da-DK" sz="2000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a-DK" sz="2000" i="1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da-DK" sz="2000" i="1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a-DK" sz="2000" i="1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0,04428</m:t>
                                      </m:r>
                                    </m:e>
                                    <m:sup>
                                      <m:r>
                                        <a:rPr lang="da-DK" sz="2000" i="1" kern="1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" panose="020F050202020403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da-DK" sz="2000" i="1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rad>
                        </m:den>
                      </m:f>
                      <m:r>
                        <a:rPr lang="da-DK" sz="20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=23,39</m:t>
                      </m:r>
                    </m:oMath>
                  </m:oMathPara>
                </a14:m>
                <a:endParaRPr lang="en-US" sz="2000"/>
              </a:p>
              <a:p>
                <a:pPr marL="0" indent="0">
                  <a:buNone/>
                </a:pPr>
                <a:endParaRPr lang="en-US" sz="2000"/>
              </a:p>
              <a:p>
                <a:r>
                  <a:rPr lang="da-DK" sz="2000"/>
                  <a:t>Resultat: </a:t>
                </a:r>
                <a14:m>
                  <m:oMath xmlns:m="http://schemas.openxmlformats.org/officeDocument/2006/math">
                    <m:r>
                      <a:rPr lang="da-DK" sz="20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0,0000&lt;0,05→</m:t>
                    </m:r>
                    <m:sSub>
                      <m:sSubPr>
                        <m:ctrlPr>
                          <a:rPr lang="da-DK" sz="20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a-DK" sz="20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𝐻</m:t>
                        </m:r>
                      </m:e>
                      <m:sub>
                        <m:r>
                          <a:rPr lang="da-DK" sz="20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da-DK" sz="20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da-DK" sz="20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𝑓𝑜𝑟𝑘𝑎𝑠𝑡𝑒𝑠</m:t>
                    </m:r>
                  </m:oMath>
                </a14:m>
                <a:endParaRPr lang="da-DK" sz="20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Pladsholder til indhold 2">
                <a:extLst>
                  <a:ext uri="{FF2B5EF4-FFF2-40B4-BE49-F238E27FC236}">
                    <a16:creationId xmlns:a16="http://schemas.microsoft.com/office/drawing/2014/main" id="{D24DFFD7-1E05-0981-E244-BF2146F1AA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1" y="1984443"/>
                <a:ext cx="5257800" cy="4192520"/>
              </a:xfrm>
              <a:blipFill>
                <a:blip r:embed="rId4"/>
                <a:stretch>
                  <a:fillRect l="-1044" t="-1456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259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6BE17DB-7098-FA96-28D3-E69AEDF71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da-DK" sz="4000"/>
              <a:t>Modeller i kemi – vurdering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86086A8-E0F7-D237-6E28-234991C90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1974716"/>
            <a:ext cx="5667874" cy="4628216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da-DK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Antagelser/idealisering</a:t>
            </a:r>
            <a:r>
              <a:rPr lang="da-D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da-DK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Ligefrem proportional </a:t>
            </a:r>
            <a:r>
              <a:rPr lang="da-D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sammenhæng mellem </a:t>
            </a:r>
            <a:r>
              <a:rPr lang="da-DK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absorbans</a:t>
            </a:r>
            <a:r>
              <a:rPr lang="da-D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og koncentration</a:t>
            </a:r>
          </a:p>
          <a:p>
            <a:pPr>
              <a:spcAft>
                <a:spcPts val="800"/>
              </a:spcAft>
            </a:pPr>
            <a:r>
              <a:rPr lang="da-DK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da-D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omogen prøve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da-DK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Ulemper</a:t>
            </a:r>
            <a:r>
              <a:rPr lang="da-D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>
              <a:spcAft>
                <a:spcPts val="800"/>
              </a:spcAft>
            </a:pPr>
            <a:r>
              <a:rPr lang="da-DK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da-D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intfølende spektrofotometer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da-DK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Fordele</a:t>
            </a:r>
            <a:r>
              <a:rPr lang="da-D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>
              <a:spcAft>
                <a:spcPts val="800"/>
              </a:spcAft>
            </a:pPr>
            <a:r>
              <a:rPr lang="da-DK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da-D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impel, nem og brugbar metode</a:t>
            </a:r>
          </a:p>
        </p:txBody>
      </p:sp>
      <p:pic>
        <p:nvPicPr>
          <p:cNvPr id="4" name="Picture 464">
            <a:extLst>
              <a:ext uri="{FF2B5EF4-FFF2-40B4-BE49-F238E27FC236}">
                <a16:creationId xmlns:a16="http://schemas.microsoft.com/office/drawing/2014/main" id="{A3BD8E3C-E55C-0F77-D42B-65A96E68A18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433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E6671AF-110C-4E4D-BEB4-1323A3136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0F239A6-D57C-3B4A-44C9-CBEB5D92D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310895"/>
            <a:ext cx="4889190" cy="2121408"/>
          </a:xfrm>
        </p:spPr>
        <p:txBody>
          <a:bodyPr anchor="ctr">
            <a:normAutofit/>
          </a:bodyPr>
          <a:lstStyle/>
          <a:p>
            <a:r>
              <a:rPr lang="da-DK" sz="4000"/>
              <a:t>Modeller i fysik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dsholder til indhold 2">
                <a:extLst>
                  <a:ext uri="{FF2B5EF4-FFF2-40B4-BE49-F238E27FC236}">
                    <a16:creationId xmlns:a16="http://schemas.microsoft.com/office/drawing/2014/main" id="{CB597103-FCE6-1CBA-DC08-34179D45422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43638" y="404261"/>
                <a:ext cx="6477802" cy="2419791"/>
              </a:xfrm>
            </p:spPr>
            <p:txBody>
              <a:bodyPr anchor="ctr">
                <a:normAutofit fontScale="55000" lnSpcReduction="20000"/>
              </a:bodyPr>
              <a:lstStyle/>
              <a:p>
                <a:pPr marL="0" indent="0"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sz="4900" i="1" kern="100" smtClean="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𝐸</m:t>
                          </m:r>
                        </m:e>
                        <m:sub>
                          <m: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𝑘𝑖𝑛</m:t>
                          </m:r>
                          <m:r>
                            <a:rPr lang="da-DK" sz="4900" b="0" i="1" kern="100" smtClean="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da-DK" sz="4900" i="1" kern="100">
                          <a:latin typeface="Cambria Math" panose="02040503050406030204" pitchFamily="18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µ</m:t>
                          </m:r>
                          <m: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𝑝𝑙𝑎𝑛</m:t>
                          </m:r>
                        </m:sub>
                      </m:sSub>
                      <m:r>
                        <a:rPr lang="da-DK" sz="4900" i="1" kern="100">
                          <a:latin typeface="Cambria Math" panose="02040503050406030204" pitchFamily="18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m:t>=0⟺</m:t>
                      </m:r>
                    </m:oMath>
                  </m:oMathPara>
                </a14:m>
                <a:endParaRPr lang="da-DK" sz="4900" i="1" kern="100">
                  <a:latin typeface="Cambria Math" panose="02040503050406030204" pitchFamily="18" charset="0"/>
                  <a:ea typeface="Yu Mincho" panose="02020400000000000000" pitchFamily="18" charset="-128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da-DK" sz="4900" i="1" kern="100">
                          <a:latin typeface="Cambria Math" panose="02040503050406030204" pitchFamily="18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da-DK" sz="4900" i="1" kern="100">
                                  <a:latin typeface="Cambria Math" panose="02040503050406030204" pitchFamily="18" charset="0"/>
                                  <a:ea typeface="Yu Mincho" panose="02020400000000000000" pitchFamily="18" charset="-128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da-DK" sz="4900" i="1" kern="100">
                                  <a:latin typeface="Cambria Math" panose="02040503050406030204" pitchFamily="18" charset="0"/>
                                  <a:ea typeface="Yu Mincho" panose="02020400000000000000" pitchFamily="18" charset="-128"/>
                                  <a:cs typeface="Arial" panose="020B0604020202020204" pitchFamily="34" charset="0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da-DK" sz="4900" i="1" kern="100">
                                  <a:latin typeface="Cambria Math" panose="02040503050406030204" pitchFamily="18" charset="0"/>
                                  <a:ea typeface="Yu Mincho" panose="02020400000000000000" pitchFamily="18" charset="-128"/>
                                  <a:cs typeface="Arial" panose="020B0604020202020204" pitchFamily="34" charset="0"/>
                                </a:rPr>
                                <m:t>µ</m:t>
                              </m:r>
                            </m:den>
                          </m:f>
                          <m: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a-DK" sz="4900" i="1" kern="100">
                                  <a:latin typeface="Cambria Math" panose="02040503050406030204" pitchFamily="18" charset="0"/>
                                  <a:ea typeface="Yu Mincho" panose="02020400000000000000" pitchFamily="18" charset="-128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da-DK" sz="4900" i="1" kern="100">
                                  <a:latin typeface="Cambria Math" panose="02040503050406030204" pitchFamily="18" charset="0"/>
                                  <a:ea typeface="Yu Mincho" panose="02020400000000000000" pitchFamily="18" charset="-128"/>
                                  <a:cs typeface="Arial" panose="020B0604020202020204" pitchFamily="34" charset="0"/>
                                </a:rPr>
                                <m:t>𝛼</m:t>
                              </m:r>
                            </m:e>
                          </m:d>
                        </m:e>
                      </m:func>
                      <m:r>
                        <a:rPr lang="da-DK" sz="4900" i="1" kern="100">
                          <a:latin typeface="Cambria Math" panose="02040503050406030204" pitchFamily="18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m:t>·</m:t>
                      </m:r>
                      <m:sSub>
                        <m:sSubPr>
                          <m:ctrlP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b>
                          <m:r>
                            <a:rPr lang="da-DK" sz="4900" i="1" kern="100"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a-DK" sz="3000" i="1" kern="100">
                  <a:latin typeface="Cambria Math" panose="02040503050406030204" pitchFamily="18" charset="0"/>
                  <a:ea typeface="Yu Mincho" panose="02020400000000000000" pitchFamily="18" charset="-128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800"/>
                  </a:spcAft>
                  <a:buNone/>
                </a:pPr>
                <a:endParaRPr lang="da-DK" sz="3000" i="1" kern="100">
                  <a:latin typeface="Cambria Math" panose="02040503050406030204" pitchFamily="18" charset="0"/>
                  <a:ea typeface="Yu Mincho" panose="02020400000000000000" pitchFamily="18" charset="-128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sz="4900" i="1" kern="100" smtClean="0">
                              <a:effectLst/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a-DK" sz="4900" i="1" kern="100">
                              <a:effectLst/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b>
                          <m:r>
                            <a:rPr lang="da-DK" sz="4900" i="1" kern="100">
                              <a:effectLst/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da-DK" sz="4900" i="1" kern="100">
                          <a:effectLst/>
                          <a:latin typeface="Cambria Math" panose="02040503050406030204" pitchFamily="18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m:t>:µ=</m:t>
                      </m:r>
                      <m:acc>
                        <m:accPr>
                          <m:chr m:val="̅"/>
                          <m:ctrlPr>
                            <a:rPr lang="da-DK" sz="4900" i="1" kern="100">
                              <a:effectLst/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da-DK" sz="4900" i="1" kern="100">
                              <a:effectLst/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da-DK" sz="4200" kern="10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800"/>
                  </a:spcAft>
                  <a:buNone/>
                </a:pPr>
                <a:endParaRPr lang="en-US" sz="1400" i="1" kern="10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Pladsholder til indhold 2">
                <a:extLst>
                  <a:ext uri="{FF2B5EF4-FFF2-40B4-BE49-F238E27FC236}">
                    <a16:creationId xmlns:a16="http://schemas.microsoft.com/office/drawing/2014/main" id="{CB597103-FCE6-1CBA-DC08-34179D4542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43638" y="404261"/>
                <a:ext cx="6477802" cy="2419791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1375760147" descr="Et billede, der indeholder linje/række, diagram, skærmbillede&#10;&#10;Automatisk genereret beskrivelse">
            <a:extLst>
              <a:ext uri="{FF2B5EF4-FFF2-40B4-BE49-F238E27FC236}">
                <a16:creationId xmlns:a16="http://schemas.microsoft.com/office/drawing/2014/main" id="{101080CD-52EB-F2EB-B32A-ADF714EF7FA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174"/>
          <a:stretch/>
        </p:blipFill>
        <p:spPr>
          <a:xfrm>
            <a:off x="20" y="2743201"/>
            <a:ext cx="12191979" cy="4114799"/>
          </a:xfrm>
          <a:prstGeom prst="rect">
            <a:avLst/>
          </a:prstGeom>
          <a:effectLst>
            <a:innerShdw blurRad="190500" dist="127000" dir="16200000">
              <a:prstClr val="black">
                <a:alpha val="19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1328651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6FA8AB6-8BBD-6CBD-6C57-B125A5BF4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da-DK" sz="4000"/>
              <a:t>Modeller i fysik – statistisk analyse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dsholder til indhold 2">
                <a:extLst>
                  <a:ext uri="{FF2B5EF4-FFF2-40B4-BE49-F238E27FC236}">
                    <a16:creationId xmlns:a16="http://schemas.microsoft.com/office/drawing/2014/main" id="{4B36B88E-8D7F-A69D-B5FA-EE7C0F0079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152774" cy="4303464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da-DK" sz="2000"/>
                  <a:t>Teoretisk middelværdi: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000" b="0" i="1" smtClean="0">
                          <a:latin typeface="Cambria Math" panose="02040503050406030204" pitchFamily="18" charset="0"/>
                        </a:rPr>
                        <m:t>µ=0,34</m:t>
                      </m:r>
                      <m:r>
                        <a:rPr lang="da-DK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da-DK" sz="2000"/>
              </a:p>
              <a:p>
                <a:endParaRPr lang="da-DK" sz="2000"/>
              </a:p>
              <a:p>
                <a:r>
                  <a:rPr lang="da-DK" sz="2000"/>
                  <a:t>Empirisk middelværdi: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a-DK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da-DK" sz="2000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acc>
                      <m:r>
                        <a:rPr lang="da-DK" sz="2000">
                          <a:latin typeface="Cambria Math" panose="02040503050406030204" pitchFamily="18" charset="0"/>
                        </a:rPr>
                        <m:t>=0,4025 </m:t>
                      </m:r>
                      <m:r>
                        <a:rPr lang="da-DK" sz="200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da-DK" sz="2000"/>
              </a:p>
              <a:p>
                <a:pPr marL="0" indent="0">
                  <a:buNone/>
                </a:pPr>
                <a:endParaRPr lang="da-DK" sz="2000"/>
              </a:p>
              <a:p>
                <a:r>
                  <a:rPr lang="da-DK" sz="2000"/>
                  <a:t>Spredning: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0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𝑠</m:t>
                      </m:r>
                      <m:r>
                        <a:rPr lang="da-DK" sz="20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=0,407</m:t>
                      </m:r>
                    </m:oMath>
                  </m:oMathPara>
                </a14:m>
                <a:endParaRPr lang="da-DK" sz="2000"/>
              </a:p>
              <a:p>
                <a:pPr marL="0" indent="0">
                  <a:buNone/>
                </a:pPr>
                <a:endParaRPr lang="da-DK" sz="2000"/>
              </a:p>
              <a:p>
                <a:r>
                  <a:rPr lang="da-DK" sz="2000"/>
                  <a:t>T-værdi</a:t>
                </a:r>
                <a:r>
                  <a:rPr lang="en-US" sz="2000"/>
                  <a:t>: </a:t>
                </a:r>
                <a:endParaRPr lang="en-US" sz="2000" kern="10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a-DK" sz="2000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t</m:t>
                      </m:r>
                      <m:r>
                        <a:rPr lang="da-DK" sz="2000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da-DK" sz="20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da-DK" sz="20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da-DK" sz="2000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x</m:t>
                              </m:r>
                            </m:e>
                          </m:acc>
                          <m:r>
                            <a:rPr lang="da-DK" sz="20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−</m:t>
                          </m:r>
                          <m:r>
                            <a:rPr lang="da-DK" sz="2000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µ</m:t>
                          </m:r>
                        </m:num>
                        <m:den>
                          <m:f>
                            <m:fPr>
                              <m:ctrlPr>
                                <a:rPr lang="da-DK" sz="20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da-DK" sz="2000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s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da-DK" sz="2000" i="1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sty m:val="p"/>
                                    </m:rPr>
                                    <a:rPr lang="da-DK" sz="2000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n</m:t>
                                  </m:r>
                                </m:e>
                              </m:rad>
                            </m:den>
                          </m:f>
                        </m:den>
                      </m:f>
                      <m:r>
                        <a:rPr lang="da-DK" sz="2000" i="1" kern="100">
                          <a:effectLst/>
                          <a:latin typeface="Cambria Math" panose="02040503050406030204" pitchFamily="18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a-DK" sz="2000" i="1" kern="100">
                              <a:effectLst/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a-DK" sz="2000" i="1" kern="100">
                              <a:effectLst/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0,4025−0,34</m:t>
                          </m:r>
                        </m:num>
                        <m:den>
                          <m:f>
                            <m:fPr>
                              <m:ctrlPr>
                                <a:rPr lang="da-DK" sz="2000" i="1" kern="100">
                                  <a:effectLst/>
                                  <a:latin typeface="Cambria Math" panose="02040503050406030204" pitchFamily="18" charset="0"/>
                                  <a:ea typeface="Yu Mincho" panose="02020400000000000000" pitchFamily="18" charset="-128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da-DK" sz="2000" i="1" kern="100">
                                  <a:effectLst/>
                                  <a:latin typeface="Cambria Math" panose="02040503050406030204" pitchFamily="18" charset="0"/>
                                  <a:ea typeface="Yu Mincho" panose="02020400000000000000" pitchFamily="18" charset="-128"/>
                                  <a:cs typeface="Arial" panose="020B0604020202020204" pitchFamily="34" charset="0"/>
                                </a:rPr>
                                <m:t>0,407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da-DK" sz="2000" i="1" kern="100">
                                      <a:effectLst/>
                                      <a:latin typeface="Cambria Math" panose="02040503050406030204" pitchFamily="18" charset="0"/>
                                      <a:ea typeface="Yu Mincho" panose="02020400000000000000" pitchFamily="18" charset="-128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a-DK" sz="2000" i="1" kern="100">
                                      <a:effectLst/>
                                      <a:latin typeface="Cambria Math" panose="02040503050406030204" pitchFamily="18" charset="0"/>
                                      <a:ea typeface="Yu Mincho" panose="02020400000000000000" pitchFamily="18" charset="-128"/>
                                      <a:cs typeface="Arial" panose="020B0604020202020204" pitchFamily="34" charset="0"/>
                                    </a:rPr>
                                    <m:t>70</m:t>
                                  </m:r>
                                </m:e>
                              </m:rad>
                            </m:den>
                          </m:f>
                        </m:den>
                      </m:f>
                      <m:r>
                        <a:rPr lang="da-DK" sz="2000" i="1" kern="100">
                          <a:effectLst/>
                          <a:latin typeface="Cambria Math" panose="02040503050406030204" pitchFamily="18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m:t>=1,285</m:t>
                      </m:r>
                    </m:oMath>
                  </m:oMathPara>
                </a14:m>
                <a:endParaRPr lang="en-US" sz="2000"/>
              </a:p>
              <a:p>
                <a:pPr marL="0" indent="0">
                  <a:buNone/>
                </a:pPr>
                <a:endParaRPr lang="en-US" sz="2000"/>
              </a:p>
              <a:p>
                <a:r>
                  <a:rPr lang="da-DK" sz="2000"/>
                  <a:t>Resultat: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1800" i="1" smtClean="0">
                          <a:effectLst/>
                          <a:latin typeface="Cambria Math" panose="02040503050406030204" pitchFamily="18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m:t>0,23&gt;0,05 </m:t>
                      </m:r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m:t>→</m:t>
                      </m:r>
                      <m:sSub>
                        <m:sSubPr>
                          <m:ctrlP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b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Yu Mincho" panose="02020400000000000000" pitchFamily="18" charset="-128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m:t>𝑎𝑐𝑐𝑒𝑝𝑡𝑒𝑟𝑒𝑠</m:t>
                      </m:r>
                    </m:oMath>
                  </m:oMathPara>
                </a14:m>
                <a:endParaRPr lang="da-DK" sz="2000"/>
              </a:p>
              <a:p>
                <a:pPr marL="0" indent="0">
                  <a:buNone/>
                </a:pPr>
                <a:endParaRPr lang="da-DK" sz="2000"/>
              </a:p>
            </p:txBody>
          </p:sp>
        </mc:Choice>
        <mc:Fallback xmlns="">
          <p:sp>
            <p:nvSpPr>
              <p:cNvPr id="3" name="Pladsholder til indhold 2">
                <a:extLst>
                  <a:ext uri="{FF2B5EF4-FFF2-40B4-BE49-F238E27FC236}">
                    <a16:creationId xmlns:a16="http://schemas.microsoft.com/office/drawing/2014/main" id="{4B36B88E-8D7F-A69D-B5FA-EE7C0F0079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152774" cy="4303464"/>
              </a:xfrm>
              <a:blipFill>
                <a:blip r:embed="rId3"/>
                <a:stretch>
                  <a:fillRect l="-587" t="-18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Billede 5" descr="Et billede, der indeholder tekst, Kurve, skærmbillede, diagram&#10;&#10;Automatisk genereret beskrivelse">
            <a:extLst>
              <a:ext uri="{FF2B5EF4-FFF2-40B4-BE49-F238E27FC236}">
                <a16:creationId xmlns:a16="http://schemas.microsoft.com/office/drawing/2014/main" id="{B3B02C23-28C5-E80E-721C-BF87AA5B96D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83501" y="1825625"/>
            <a:ext cx="6170299" cy="422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029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535</Words>
  <Application>Microsoft Office PowerPoint</Application>
  <PresentationFormat>Widescreen</PresentationFormat>
  <Paragraphs>110</Paragraphs>
  <Slides>12</Slides>
  <Notes>12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Office-tema</vt:lpstr>
      <vt:lpstr>SO5: Modeller i kemi og fysik</vt:lpstr>
      <vt:lpstr>Indhold</vt:lpstr>
      <vt:lpstr>Introduktion</vt:lpstr>
      <vt:lpstr>Modeller i kemi - forklaringsmodel</vt:lpstr>
      <vt:lpstr>Modeller i kemi - regressionsmodel</vt:lpstr>
      <vt:lpstr>Modeller i kemi – statistisk analyse</vt:lpstr>
      <vt:lpstr>Modeller i kemi – vurdering</vt:lpstr>
      <vt:lpstr>Modeller i fysik</vt:lpstr>
      <vt:lpstr>Modeller i fysik – statistisk analyse</vt:lpstr>
      <vt:lpstr>Modeller i fysik – vurdering</vt:lpstr>
      <vt:lpstr>Konklusion</vt:lpstr>
      <vt:lpstr>Litteraturliste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Sabine Færge</dc:creator>
  <cp:lastModifiedBy>Martin Niss</cp:lastModifiedBy>
  <cp:revision>3</cp:revision>
  <dcterms:created xsi:type="dcterms:W3CDTF">2024-01-29T09:37:46Z</dcterms:created>
  <dcterms:modified xsi:type="dcterms:W3CDTF">2024-03-21T21:01:58Z</dcterms:modified>
</cp:coreProperties>
</file>