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9" r:id="rId2"/>
    <p:sldId id="256" r:id="rId3"/>
    <p:sldId id="273" r:id="rId4"/>
    <p:sldId id="268" r:id="rId5"/>
    <p:sldId id="269" r:id="rId6"/>
    <p:sldId id="272" r:id="rId7"/>
    <p:sldId id="271" r:id="rId8"/>
    <p:sldId id="270" r:id="rId9"/>
    <p:sldId id="276" r:id="rId10"/>
    <p:sldId id="274" r:id="rId11"/>
    <p:sldId id="277" r:id="rId12"/>
    <p:sldId id="261" r:id="rId13"/>
    <p:sldId id="275" r:id="rId14"/>
    <p:sldId id="262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60399" autoAdjust="0"/>
  </p:normalViewPr>
  <p:slideViewPr>
    <p:cSldViewPr snapToGrid="0">
      <p:cViewPr varScale="1">
        <p:scale>
          <a:sx n="39" d="100"/>
          <a:sy n="39" d="100"/>
        </p:scale>
        <p:origin x="1632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B879-BCF4-40AE-95B5-AEE9709A9647}" type="datetimeFigureOut">
              <a:rPr lang="da-DK" smtClean="0"/>
              <a:t>21-03-2024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5C362-9E63-4449-828E-66277D78E26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868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52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/>
              <a:t>I skal forklare sammenhænge</a:t>
            </a:r>
          </a:p>
          <a:p>
            <a:r>
              <a:rPr lang="da-DK" dirty="0"/>
              <a:t>Mønstermodeller</a:t>
            </a:r>
          </a:p>
          <a:p>
            <a:r>
              <a:rPr lang="da-DK" dirty="0"/>
              <a:t>Analogimodeller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334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10 min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4938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Formel skal vise en sammenhæng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Modellen skal vurderes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3250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Statistikken spiller en vigtig rolle i designet af eksperimenter og dataindsamlingsprocesser, hvilket sikrer, at de data, der bruges til at bygge og teste matematiske modeller, er pålidelige og gyldige.</a:t>
            </a:r>
            <a:endParaRPr lang="da-DK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Repeterbarhed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Målingernes præcision, når de udføres under ens målebetingelser.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 personer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Samme måleinstrument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Reproducerbarhed</a:t>
            </a:r>
          </a:p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Målingernes præcision, når de udføres under nye målebetingelser.</a:t>
            </a:r>
          </a:p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a-DK" b="1" i="1" dirty="0"/>
              <a:t>Statistik</a:t>
            </a:r>
          </a:p>
          <a:p>
            <a:pPr lvl="0"/>
            <a:r>
              <a:rPr lang="da-DK" b="0" i="0" dirty="0"/>
              <a:t>Beskrivelse af datasæt</a:t>
            </a:r>
          </a:p>
          <a:p>
            <a:pPr lvl="0"/>
            <a:r>
              <a:rPr lang="da-DK" b="0" i="0" dirty="0"/>
              <a:t>Sammenligning af måleapparater</a:t>
            </a:r>
          </a:p>
          <a:p>
            <a:pPr lvl="0"/>
            <a:r>
              <a:rPr lang="da-DK" b="0" i="0" dirty="0"/>
              <a:t>Sammenligning af empiri og beregninger / vurdering af matematisk model.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8674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Gruppedannelse (max. 3 pr. gruppe)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1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Samspil mellem matematik, fysik og kemi.</a:t>
            </a:r>
          </a:p>
          <a:p>
            <a:endParaRPr lang="da-DK" dirty="0"/>
          </a:p>
          <a:p>
            <a:r>
              <a:rPr lang="da-DK" dirty="0"/>
              <a:t>Modeller spiller en afgørende rolle i naturvidenskaben. </a:t>
            </a:r>
          </a:p>
          <a:p>
            <a:r>
              <a:rPr lang="da-DK" dirty="0"/>
              <a:t>De er væsentlige for både forståelsen og fremstillingen af komplekse naturlige fænomener.</a:t>
            </a:r>
          </a:p>
          <a:p>
            <a:endParaRPr lang="da-DK" dirty="0"/>
          </a:p>
          <a:p>
            <a:r>
              <a:rPr lang="da-DK" b="1" dirty="0"/>
              <a:t>Formål med SO5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i="1" dirty="0">
                <a:solidFill>
                  <a:srgbClr val="000000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Arbejde med naturvidenskabelige modeller og databehandling i fagene matematik, kemi og fysik.</a:t>
            </a:r>
            <a:endParaRPr lang="da-DK" sz="1200" dirty="0"/>
          </a:p>
          <a:p>
            <a:endParaRPr lang="da-DK" b="1" dirty="0"/>
          </a:p>
          <a:p>
            <a:r>
              <a:rPr lang="da-DK" b="1" dirty="0"/>
              <a:t>Metodedelen kan anvendes i SOP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496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Formål med model</a:t>
            </a:r>
          </a:p>
          <a:p>
            <a:r>
              <a:rPr lang="da-DK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model er en forenklet gengivelse af en udvalgt del af virkeligheden med det formål at støtte konstruktionen af mentale repræsentationer/modeller hos brugeren af modellen. 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Modellen beskriver og forklarer altså altid en bestemt opfattelse og forståelse af virkeligheden. </a:t>
            </a:r>
            <a:endParaRPr lang="da-DK" dirty="0"/>
          </a:p>
          <a:p>
            <a:endParaRPr lang="da-DK" dirty="0"/>
          </a:p>
          <a:p>
            <a:r>
              <a:rPr lang="da-DK" dirty="0"/>
              <a:t>Undervejs i SO5 skal I arbejde med forskellige modelelementer/-typer.</a:t>
            </a:r>
          </a:p>
          <a:p>
            <a:endParaRPr lang="da-DK" dirty="0"/>
          </a:p>
          <a:p>
            <a:r>
              <a:rPr lang="da-DK" dirty="0"/>
              <a:t>Oplæg om forskellige modelelementer/-typer, og hvordan de anvendes.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i="1" dirty="0"/>
              <a:t>2 slides med eksempler på modelelementer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i="1" dirty="0"/>
              <a:t>2 slides hvor elementerne kombineres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i="1" dirty="0"/>
              <a:t>1 slide om matematiske modeller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i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249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Model, som har stor lighed med virkeligheden.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Skalamodeller kan være både to- og tredimensionelle.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Skalamodeller er skaleret ned eller op i størrelse, men det centrale er, at væsentlige størrelsesforhold er angivet korrekt.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Skalamodellerne forsøger at gengive virkeligheden i forhold til stoflighed/materiale, farve og proportionerer. </a:t>
            </a:r>
          </a:p>
          <a:p>
            <a:endParaRPr lang="da-DK" dirty="0"/>
          </a:p>
          <a:p>
            <a:r>
              <a:rPr lang="da-DK" i="1" dirty="0"/>
              <a:t>I SO5 kommer vi ikke til at arbejde med denne modeltype.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21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Brug af ikoner, der er mere abstrakte i deres udtryksform 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Minder om skalamodeller, men der er taget nogle frihedsgrader</a:t>
            </a:r>
            <a:endParaRPr lang="da-DK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Virkeligheden, som den fremtræder for os, skal i større eller mindre grad kunne ”genkendes” i modellerne.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gøres brug af mere abstrakte elementer i form af ikoniske gengivelser. </a:t>
            </a:r>
          </a:p>
          <a:p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Modellen ”fremhæver” bestemte elementer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Modellernes gengivelse af farve, størrelsesforhold, mængde og stoflighed er ikke nødvendigvis tro mod virkeligheden.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67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Forklaring af fænomener, processer eller sammenhænge, der involverer mange forhold.</a:t>
            </a:r>
            <a:endParaRPr lang="da-DK" sz="1200" b="1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Modelelementer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Modellerne vil typisk sammenkoble elementer fra de foregående modelkategorier.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 kan genkende virkeligheden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Ikoniske modeller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Flowdiagram, pile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4297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Minder om foregående, men med sammenhænge eller forhold, som er svære at forstå/forklare. </a:t>
            </a:r>
          </a:p>
          <a:p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Modelelementer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kan være behov for at sætte ”billeder” på det, man vil beskrive.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Der gøres brug af metaforer eller analogier for at forklare sammenhænge.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22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Virkeligheden kan ikke umiddelbart genkendes i modellen.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Benytter i højere grad symboler i vedtagne logiske udtryksformer. 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Præsentation af sammenhænge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Formler, ligninger, grafer eller andre symboler.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859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min</a:t>
            </a:r>
          </a:p>
          <a:p>
            <a:endParaRPr lang="da-DK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sider: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Modellen viser den tredimensionelle struktur ved molekylet.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Modellen viser tydeligt bindingerne mellem molekylets atomer.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Modellen viser, om bindingerne er enkelt-, dobbelt- eller tripelbindinger.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Modellen viser bindingsvinklen i molekylet.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Modellen tillader drejbarhed omkring C-C-enkeltbindinger. </a:t>
            </a:r>
          </a:p>
          <a:p>
            <a:endParaRPr lang="da-DK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sider: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Modellen beskriver en for stor afstand imellem atomerne set i forhold til størrelsen af de enkelte atomer (kuglerne).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Kuglerne roterer eller vibrerer ikke, som atomerne i et molekyle ville gøre.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Kuglerne er farvede, det er atomer ikke.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Pindene gengiver ikke polariteten i bindingerne.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5C362-9E63-4449-828E-66277D78E26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9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E4E08E-6266-0143-D5D6-047DDAC59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7660060-8077-64C2-38BA-3DFE36731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9CA044-B2EE-0590-8D8B-32F77BE9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A3E33B-0951-3658-0CF9-05D35D7B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B9CA49-9998-C49C-BF49-BB137B5E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1083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0CD10-F1E8-8E6F-8531-3FB5FC0A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2B69136-E216-968D-F3FF-BE816CF25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F04912-E978-DEF8-4B32-181074294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B37253-AD64-67A7-06AB-55DC2A84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F79972F-B6FA-DCEB-D927-D88F922A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716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AC11732-3054-6DA0-E9AD-4619DAF51B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556C0D-6A3C-C171-80FD-47B6A5C40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50490A-9F1B-624E-B24C-FCC98C448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951F47-D77C-1D6D-28D8-EF984131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DE1080-161C-CD8B-39CC-9EACDC5B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870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3791-D9A2-76C2-7F48-85EC0242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026345-01E2-74F1-C4D6-37B2B5E92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2FE5D2-971A-AE34-A453-EFD70C3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AFB6B2-B6AC-8931-103E-E1CE05A0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714DB8-6D47-3D9E-2B3D-1D1D0B47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937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B105E-72AD-C9FE-424B-DD93D5C2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2A8D37-F348-EDE2-27A8-39B4A696A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4E22C9-59E9-ED61-8EE3-4D182FCB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D5EE8E9-850B-9BF1-EC66-33F02245E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C76D05E-2057-9538-1C6C-B59897B0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292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C5643-21F5-6441-25AB-6D041C20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DBCE38B-277F-2F14-D698-2466D7576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85684D7-8D6F-95B1-E61E-568D7FBDA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A3D94FD-9B78-03A1-6F08-6395EA5C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4D09D5-CD61-5F6E-9A95-F62AF809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5A21BD0-26AF-D0AD-8301-5452EA07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0353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26FA5-0D7E-5785-46E2-EACEE188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45960F-F45D-6519-2AF5-8AA9C7650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12E690-A290-9FE2-F209-D46D9CF9C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6DA3632-0AAF-0CDE-22BE-2159AF46F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0A28687-5C24-5A5A-F7F0-C122840B5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6F7AF34-283F-11B8-8D76-E6E6FF44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3B7182E-2985-B9F6-D563-61878D4B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B66B2BA-C28D-7AF8-8BC0-00A757DA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662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7E649-9340-9873-C548-D0C9D21D8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90A97A6-8D90-5120-28FE-E7EDFF98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EED4994-210B-BE3F-D98A-CB56632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9A7768E-385D-88E5-942F-28C834B1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821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7451D80-7966-146D-DA09-7F56B5C0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EA365B4-929E-AF8F-9765-922916BE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DC622C-85D1-5C36-30F9-FE037580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215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B5D42-F9F5-EA07-A253-5B46651CD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3B966E3-F5D0-0FBE-2218-962409166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FA32A10-5869-7E14-5728-2542FA758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6F00F-851D-3485-6739-947C634D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792283-80E9-934B-DA42-A9A2C76B5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C7E2113-2715-E54F-CA4C-D1F06BA9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517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02911-D876-FD64-A5A8-CA2E12574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5CB57C2-A37A-38DE-B4AC-7DF308011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A956401-97DC-C576-AD27-C15E16AB1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7ED478-2151-3424-482A-093F2DA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7738E0-7C37-B185-CF09-8626BF8F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300428-E7F5-761E-E091-19F3DF41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186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56D5359-9052-F5B8-1ED6-FCA2ACE67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041C82-C9EA-1B95-F89D-1E467C5F0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1BC18B1-5F9A-6C0C-E238-2C3DDE225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3/21/2024</a:t>
            </a:fld>
            <a:endParaRPr lang="en-US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2A9271-7B9E-FF04-B8FB-7D0E096A1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14A60F-B6DE-559C-DB42-718043231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7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CED18-BE4F-33B2-9A60-E088DEDD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rgbClr val="FF0000"/>
                </a:solidFill>
              </a:rPr>
              <a:t>Langt det meste i denne PP er fra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38AD47-4C12-A7E2-CCA0-68EC2EAD3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som kan hentes her:</a:t>
            </a:r>
          </a:p>
          <a:p>
            <a:r>
              <a:rPr lang="da-DK" dirty="0"/>
              <a:t>https://astra.dk/didaktiske-ressourcer/modeller-i-naturfagene/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826DA88-739E-7C03-7F79-414B4195A5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350" y="1814512"/>
            <a:ext cx="9118950" cy="305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8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4A37D-CDC7-467D-8AC2-30304F55D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9714"/>
            <a:ext cx="10515600" cy="710974"/>
          </a:xfrm>
        </p:spPr>
        <p:txBody>
          <a:bodyPr/>
          <a:lstStyle/>
          <a:p>
            <a:r>
              <a:rPr lang="da-DK" b="1" dirty="0"/>
              <a:t>Forklaringsmodeller i fysik og kemi</a:t>
            </a:r>
          </a:p>
        </p:txBody>
      </p:sp>
      <p:pic>
        <p:nvPicPr>
          <p:cNvPr id="3" name="Billede 2" descr="Et billede, der indeholder clipart, tegning, Børnekunst, illustration/afbildning&#10;&#10;Automatisk genereret beskrivelse">
            <a:extLst>
              <a:ext uri="{FF2B5EF4-FFF2-40B4-BE49-F238E27FC236}">
                <a16:creationId xmlns:a16="http://schemas.microsoft.com/office/drawing/2014/main" id="{6CEA0C6D-0E97-437C-BDA9-B7F1511FB7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812" y="3429000"/>
            <a:ext cx="2311067" cy="308594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61B4B69-0C06-47FC-A20F-BC7DB0152F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512" y="2871032"/>
            <a:ext cx="2971800" cy="29718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C61F7CE-9274-4991-9A57-20CDF2120E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690" y="2250764"/>
            <a:ext cx="3048000" cy="2106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915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110E88-4B40-4410-879A-415E5277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65" y="2380357"/>
            <a:ext cx="7595587" cy="1325563"/>
          </a:xfrm>
        </p:spPr>
        <p:txBody>
          <a:bodyPr>
            <a:normAutofit fontScale="90000"/>
          </a:bodyPr>
          <a:lstStyle/>
          <a:p>
            <a:r>
              <a:rPr lang="da-DK" dirty="0"/>
              <a:t>Lav en tegnet model der forklarer, hvordan vi ser flasken med blå saftevand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3311064-BA7D-4F27-BDDC-52FC737E45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459" y="559293"/>
            <a:ext cx="1696378" cy="57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47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51E518-CE31-2975-2631-EA5C93DB1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7443"/>
            <a:ext cx="10515600" cy="923245"/>
          </a:xfrm>
        </p:spPr>
        <p:txBody>
          <a:bodyPr/>
          <a:lstStyle/>
          <a:p>
            <a:r>
              <a:rPr lang="da-DK" b="1" dirty="0"/>
              <a:t>Matematisk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felt 2">
                <a:extLst>
                  <a:ext uri="{FF2B5EF4-FFF2-40B4-BE49-F238E27FC236}">
                    <a16:creationId xmlns:a16="http://schemas.microsoft.com/office/drawing/2014/main" id="{1EAE256D-32FB-4076-A59C-41A7728CB874}"/>
                  </a:ext>
                </a:extLst>
              </p:cNvPr>
              <p:cNvSpPr txBox="1"/>
              <p:nvPr/>
            </p:nvSpPr>
            <p:spPr>
              <a:xfrm>
                <a:off x="838200" y="2710543"/>
                <a:ext cx="491987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2800" dirty="0"/>
                  <a:t>Regression</a:t>
                </a:r>
              </a:p>
              <a:p>
                <a:r>
                  <a:rPr lang="da-DK" sz="2800" dirty="0"/>
                  <a:t>Determinationskoefficienten,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a-DK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da-DK" sz="2800" dirty="0"/>
              </a:p>
            </p:txBody>
          </p:sp>
        </mc:Choice>
        <mc:Fallback xmlns="">
          <p:sp>
            <p:nvSpPr>
              <p:cNvPr id="3" name="Tekstfelt 2">
                <a:extLst>
                  <a:ext uri="{FF2B5EF4-FFF2-40B4-BE49-F238E27FC236}">
                    <a16:creationId xmlns:a16="http://schemas.microsoft.com/office/drawing/2014/main" id="{1EAE256D-32FB-4076-A59C-41A7728CB8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10543"/>
                <a:ext cx="4919873" cy="954107"/>
              </a:xfrm>
              <a:prstGeom prst="rect">
                <a:avLst/>
              </a:prstGeom>
              <a:blipFill>
                <a:blip r:embed="rId3"/>
                <a:stretch>
                  <a:fillRect l="-2602" t="-6410" b="-1794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A8BA8505-8B54-4AD6-A50C-DEC97E2C1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929" y="2041071"/>
            <a:ext cx="4996522" cy="363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0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D94C1-6DF1-41B2-8937-A5B94E6B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057"/>
            <a:ext cx="10515600" cy="743631"/>
          </a:xfrm>
        </p:spPr>
        <p:txBody>
          <a:bodyPr/>
          <a:lstStyle/>
          <a:p>
            <a:r>
              <a:rPr lang="da-DK" b="1" dirty="0"/>
              <a:t>Statistisk model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964021A-2CA4-456D-BFA0-AFF2420C2380}"/>
              </a:ext>
            </a:extLst>
          </p:cNvPr>
          <p:cNvSpPr txBox="1"/>
          <p:nvPr/>
        </p:nvSpPr>
        <p:spPr>
          <a:xfrm>
            <a:off x="3560434" y="5317131"/>
            <a:ext cx="2535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Repeterbarhed </a:t>
            </a:r>
          </a:p>
          <a:p>
            <a:r>
              <a:rPr lang="da-DK" sz="2400" dirty="0"/>
              <a:t>Reproducerbarhed</a:t>
            </a:r>
          </a:p>
        </p:txBody>
      </p:sp>
      <p:pic>
        <p:nvPicPr>
          <p:cNvPr id="4" name="Billede 3" descr="Et billede, der indeholder clipart, vektorgrafik&#10;&#10;Automatisk genereret beskrivelse">
            <a:extLst>
              <a:ext uri="{FF2B5EF4-FFF2-40B4-BE49-F238E27FC236}">
                <a16:creationId xmlns:a16="http://schemas.microsoft.com/office/drawing/2014/main" id="{56B01CC1-24B0-407C-9B2F-5FCEB06BD2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73163"/>
            <a:ext cx="4093029" cy="214396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8309955-816D-42DE-A246-94363D7553BE}"/>
              </a:ext>
            </a:extLst>
          </p:cNvPr>
          <p:cNvSpPr txBox="1"/>
          <p:nvPr/>
        </p:nvSpPr>
        <p:spPr>
          <a:xfrm>
            <a:off x="7788729" y="2385122"/>
            <a:ext cx="3145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/>
              <a:t>Tabeller og diagrammer</a:t>
            </a:r>
          </a:p>
          <a:p>
            <a:r>
              <a:rPr lang="da-DK" sz="2400" dirty="0"/>
              <a:t>Hypotesetest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CE9554A-A399-46DE-99D9-8A9BFCEC64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729" y="3429000"/>
            <a:ext cx="3543898" cy="28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724AE5-F888-4010-A326-29A07DA51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705"/>
            <a:ext cx="10515600" cy="856499"/>
          </a:xfrm>
        </p:spPr>
        <p:txBody>
          <a:bodyPr/>
          <a:lstStyle/>
          <a:p>
            <a:r>
              <a:rPr lang="da-DK" b="1" dirty="0"/>
              <a:t>Produkt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8824EA8-A44E-441E-B64C-ABF8FD7CAA6D}"/>
              </a:ext>
            </a:extLst>
          </p:cNvPr>
          <p:cNvSpPr txBox="1"/>
          <p:nvPr/>
        </p:nvSpPr>
        <p:spPr>
          <a:xfrm>
            <a:off x="838200" y="1743735"/>
            <a:ext cx="101051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Fremlæggelse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/>
              <a:t>8 - 10 min pr. gruppe</a:t>
            </a:r>
          </a:p>
          <a:p>
            <a:endParaRPr lang="da-DK" sz="2400" dirty="0"/>
          </a:p>
          <a:p>
            <a:r>
              <a:rPr lang="da-DK" sz="2400" b="1" dirty="0"/>
              <a:t>PowerPoint</a:t>
            </a:r>
          </a:p>
          <a:p>
            <a:r>
              <a:rPr lang="da-DK" sz="2400" dirty="0"/>
              <a:t>Følgende typer af modeller skal beskrives og der skal vises eksempler på hvordan I har anvendt dem i fysik og kemi:</a:t>
            </a:r>
          </a:p>
          <a:p>
            <a:endParaRPr lang="da-DK" sz="1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Forklaringsmodeller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Regressionsmodeller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/>
              <a:t>Statistiske modeller/tests (konfidensinterval, Chi-i-anden-test, T-test)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r>
              <a:rPr lang="da-DK" sz="2400" dirty="0"/>
              <a:t>Vurdering af jeres modeller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400" dirty="0"/>
              <a:t>Fordele og ulemper</a:t>
            </a:r>
          </a:p>
        </p:txBody>
      </p:sp>
    </p:spTree>
    <p:extLst>
      <p:ext uri="{BB962C8B-B14F-4D97-AF65-F5344CB8AC3E}">
        <p14:creationId xmlns:p14="http://schemas.microsoft.com/office/powerpoint/2010/main" val="306957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vede blyanter i en blyant holder oven på en træ-tabel">
            <a:extLst>
              <a:ext uri="{FF2B5EF4-FFF2-40B4-BE49-F238E27FC236}">
                <a16:creationId xmlns:a16="http://schemas.microsoft.com/office/drawing/2014/main" id="{ABB7398B-5928-C6C8-0006-9FF36C14C5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D57826-D10E-63DE-0AF7-9095A5F5F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</a:rPr>
              <a:t>SO5 - Modeller</a:t>
            </a:r>
          </a:p>
        </p:txBody>
      </p:sp>
    </p:spTree>
    <p:extLst>
      <p:ext uri="{BB962C8B-B14F-4D97-AF65-F5344CB8AC3E}">
        <p14:creationId xmlns:p14="http://schemas.microsoft.com/office/powerpoint/2010/main" val="1243918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E4253F-65A9-4566-96B5-A55E19A6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4" y="585480"/>
            <a:ext cx="10515600" cy="958971"/>
          </a:xfrm>
        </p:spPr>
        <p:txBody>
          <a:bodyPr/>
          <a:lstStyle/>
          <a:p>
            <a:r>
              <a:rPr lang="da-DK" b="1" dirty="0"/>
              <a:t>Formål med modeller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EA7B7671-DACA-444F-AAB4-0D6BB6AD20B9}"/>
              </a:ext>
            </a:extLst>
          </p:cNvPr>
          <p:cNvSpPr txBox="1"/>
          <p:nvPr/>
        </p:nvSpPr>
        <p:spPr>
          <a:xfrm>
            <a:off x="709864" y="1672788"/>
            <a:ext cx="10295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i="1" dirty="0"/>
              <a:t>Til at forklare fænomener, processer eller komplekse sammenhænge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E0504E5-921F-40E5-BCA7-0D7C9B4D4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37" y="3015916"/>
            <a:ext cx="8748207" cy="33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50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AD80318-760C-42E1-A935-0C3763BA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Skalamodel</a:t>
            </a:r>
          </a:p>
        </p:txBody>
      </p:sp>
      <p:pic>
        <p:nvPicPr>
          <p:cNvPr id="7" name="Billede 6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5EFF07EA-C086-4641-9C4A-FCA6A5EAAC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186" y="1523332"/>
            <a:ext cx="3555659" cy="4255414"/>
          </a:xfrm>
          <a:prstGeom prst="rect">
            <a:avLst/>
          </a:prstGeom>
        </p:spPr>
      </p:pic>
      <p:pic>
        <p:nvPicPr>
          <p:cNvPr id="8" name="Billede 7" descr="Et billede, der indeholder fugl, legetøj&#10;&#10;Automatisk genereret beskrivelse">
            <a:extLst>
              <a:ext uri="{FF2B5EF4-FFF2-40B4-BE49-F238E27FC236}">
                <a16:creationId xmlns:a16="http://schemas.microsoft.com/office/drawing/2014/main" id="{B8844488-EC37-42B7-B999-B3B58472E2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9787" y="945987"/>
            <a:ext cx="1777845" cy="246827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6EBFC42-C659-4614-9126-E7822CC606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706" y="3995119"/>
            <a:ext cx="2313761" cy="2473833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B044156-1B47-41E6-BF89-253AA116FF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326" y="3995119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6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0774C-6FB1-4872-8CD5-4BA1D07D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Ikoniske modeller </a:t>
            </a:r>
            <a:endParaRPr lang="da-DK" dirty="0"/>
          </a:p>
        </p:txBody>
      </p:sp>
      <p:pic>
        <p:nvPicPr>
          <p:cNvPr id="3" name="Billede 2" descr="Et billede, der indeholder cirkel, clipart, skitse, Grafik&#10;&#10;Automatisk genereret beskrivelse">
            <a:extLst>
              <a:ext uri="{FF2B5EF4-FFF2-40B4-BE49-F238E27FC236}">
                <a16:creationId xmlns:a16="http://schemas.microsoft.com/office/drawing/2014/main" id="{D0D2C7AA-A1CD-407A-A2FE-6F6A2198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1" y="2330677"/>
            <a:ext cx="2623457" cy="346580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561C887-DDFB-4B59-84C7-A42C0496E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114" y="2790983"/>
            <a:ext cx="3336200" cy="347268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D202485-3DED-454B-AF8F-38019CA15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015" y="2696386"/>
            <a:ext cx="1640342" cy="3100096"/>
          </a:xfrm>
          <a:prstGeom prst="rect">
            <a:avLst/>
          </a:prstGeom>
        </p:spPr>
      </p:pic>
      <p:pic>
        <p:nvPicPr>
          <p:cNvPr id="7" name="Billede 6" descr="Et billede, der indeholder tegning, skitse, cirkel, clipart&#10;&#10;Automatisk genereret beskrivelse">
            <a:extLst>
              <a:ext uri="{FF2B5EF4-FFF2-40B4-BE49-F238E27FC236}">
                <a16:creationId xmlns:a16="http://schemas.microsoft.com/office/drawing/2014/main" id="{2194393A-FE76-4AD0-825F-04FB32CD9A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820" y="254227"/>
            <a:ext cx="2490788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FDC66-B165-4658-9463-8AD105B2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Mønstermodeller </a:t>
            </a: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FE92AEE-B0BA-4B6D-BD4D-5F51CAAD42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2227259"/>
            <a:ext cx="4631871" cy="3762818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AD62784-9364-4DE5-9C52-C40B031C35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132" y="910427"/>
            <a:ext cx="5180882" cy="263366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90320B3-95BB-420F-96E8-AE39EF3A5E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1132" y="3933844"/>
            <a:ext cx="4932453" cy="277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9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5B530-F424-429F-9968-E4334FBB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Analogimodeller 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6A5D39B-01B6-4AF2-A4F8-586593626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339" y="3156176"/>
            <a:ext cx="4939393" cy="29636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5568A83-2951-4CF8-BC06-3B502BD18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3339" y="738188"/>
            <a:ext cx="4572000" cy="190500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C91C512-0572-4BB3-A61C-19F6B209C6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04" y="2334986"/>
            <a:ext cx="5976079" cy="37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7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30151-9B5D-4984-8AAC-2411D772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Matematiske modeller </a:t>
            </a:r>
            <a:endParaRPr lang="da-DK" dirty="0"/>
          </a:p>
        </p:txBody>
      </p:sp>
      <p:pic>
        <p:nvPicPr>
          <p:cNvPr id="3" name="Billede 2" descr="Et billede, der indeholder tekst, linje/række, Kurve, diagram&#10;&#10;Automatisk genereret beskrivelse">
            <a:extLst>
              <a:ext uri="{FF2B5EF4-FFF2-40B4-BE49-F238E27FC236}">
                <a16:creationId xmlns:a16="http://schemas.microsoft.com/office/drawing/2014/main" id="{758123D3-797C-4431-85E8-ED13A5815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683826"/>
            <a:ext cx="4696326" cy="308719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A91D1722-5A70-442C-8815-AB4A4A476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184" y="453344"/>
            <a:ext cx="2238375" cy="203835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203C278-A102-40A2-A612-D3A0D7AFF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435" y="3094920"/>
            <a:ext cx="5138195" cy="30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65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65F02-60FF-4CE5-BA6B-0444E361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Vurdering af model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D7523CF-8D68-49D3-8C66-B9604100E5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15" y="736600"/>
            <a:ext cx="60579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17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740</Words>
  <Application>Microsoft Office PowerPoint</Application>
  <PresentationFormat>Widescreen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Office-tema</vt:lpstr>
      <vt:lpstr>Langt det meste i denne PP er fra</vt:lpstr>
      <vt:lpstr>SO5 - Modeller</vt:lpstr>
      <vt:lpstr>Formål med modeller</vt:lpstr>
      <vt:lpstr>Skalamodel</vt:lpstr>
      <vt:lpstr>Ikoniske modeller </vt:lpstr>
      <vt:lpstr>Mønstermodeller </vt:lpstr>
      <vt:lpstr>Analogimodeller </vt:lpstr>
      <vt:lpstr>Matematiske modeller </vt:lpstr>
      <vt:lpstr>Vurdering af model</vt:lpstr>
      <vt:lpstr>Forklaringsmodeller i fysik og kemi</vt:lpstr>
      <vt:lpstr>Lav en tegnet model der forklarer, hvordan vi ser flasken med blå saftevand</vt:lpstr>
      <vt:lpstr>Matematisk model</vt:lpstr>
      <vt:lpstr>Statistisk model</vt:lpstr>
      <vt:lpstr>Produkt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SO5 - Modeller</dc:title>
  <dc:creator>Rikke Lund Aagaard</dc:creator>
  <cp:lastModifiedBy>Martin Niss</cp:lastModifiedBy>
  <cp:revision>40</cp:revision>
  <cp:lastPrinted>2024-03-21T15:57:53Z</cp:lastPrinted>
  <dcterms:created xsi:type="dcterms:W3CDTF">2023-10-30T09:34:56Z</dcterms:created>
  <dcterms:modified xsi:type="dcterms:W3CDTF">2024-03-21T16:32:58Z</dcterms:modified>
</cp:coreProperties>
</file>